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302" r:id="rId2"/>
    <p:sldId id="257" r:id="rId3"/>
    <p:sldId id="258" r:id="rId4"/>
    <p:sldId id="311" r:id="rId5"/>
    <p:sldId id="383" r:id="rId6"/>
    <p:sldId id="364" r:id="rId7"/>
    <p:sldId id="376" r:id="rId8"/>
    <p:sldId id="377" r:id="rId9"/>
    <p:sldId id="381" r:id="rId10"/>
    <p:sldId id="382" r:id="rId11"/>
    <p:sldId id="365" r:id="rId12"/>
    <p:sldId id="363" r:id="rId13"/>
    <p:sldId id="367" r:id="rId14"/>
    <p:sldId id="312" r:id="rId15"/>
    <p:sldId id="380" r:id="rId16"/>
    <p:sldId id="379" r:id="rId17"/>
    <p:sldId id="378" r:id="rId18"/>
    <p:sldId id="313" r:id="rId19"/>
    <p:sldId id="366" r:id="rId20"/>
    <p:sldId id="314" r:id="rId21"/>
    <p:sldId id="316" r:id="rId22"/>
    <p:sldId id="315" r:id="rId23"/>
    <p:sldId id="321" r:id="rId24"/>
    <p:sldId id="322" r:id="rId25"/>
    <p:sldId id="369" r:id="rId26"/>
    <p:sldId id="371" r:id="rId27"/>
    <p:sldId id="372" r:id="rId28"/>
    <p:sldId id="318" r:id="rId29"/>
    <p:sldId id="319" r:id="rId30"/>
    <p:sldId id="368" r:id="rId31"/>
    <p:sldId id="320" r:id="rId32"/>
    <p:sldId id="374" r:id="rId33"/>
    <p:sldId id="373" r:id="rId34"/>
    <p:sldId id="375" r:id="rId35"/>
    <p:sldId id="37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3C4306-4149-49C0-B8F0-9C3541DF9ED3}">
  <a:tblStyle styleId="{1C3C4306-4149-49C0-B8F0-9C3541DF9E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/>
    <p:restoredTop sz="94471"/>
  </p:normalViewPr>
  <p:slideViewPr>
    <p:cSldViewPr snapToGrid="0">
      <p:cViewPr varScale="1">
        <p:scale>
          <a:sx n="135" d="100"/>
          <a:sy n="135" d="100"/>
        </p:scale>
        <p:origin x="10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53f344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53f344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28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99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611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140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53f344d8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53f344d8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5392244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5392244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63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5392244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5392244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6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5392244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5392244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2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5392244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5392244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478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7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27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53f344d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53f344d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37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49D5-057F-2366-8CFF-0C0F180E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B3E7-F9E5-CA5A-E3A6-5044F6038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E9A7-C7BF-86E6-1804-EEFFEAB5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8E0DF-6C67-2944-9F9D-8E3E9843D6AB}" type="datetime1">
              <a:rPr lang="en-US" smtClean="0"/>
              <a:t>12/11/23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BE11E-C3A5-728F-B1C8-712870DB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ABD8-EB0E-0E86-7C93-E5D64629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88B5D-F48B-BA4A-8ED1-BF6CCD748ECA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8191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download/free_data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ld.wmo.int/extranet/pages/index_en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s.ncep.noaa.gov/pub/data/nccf/com/gfs/pro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nomads.ncep.noaa.gov/pub/data/nccf/com/gfs/prod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da.ucar.edu/datasets/ds084.1/dataacces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D94EED2-607B-4732-AAA3-0DE2B604A34E}"/>
              </a:ext>
            </a:extLst>
          </p:cNvPr>
          <p:cNvSpPr txBox="1">
            <a:spLocks/>
          </p:cNvSpPr>
          <p:nvPr/>
        </p:nvSpPr>
        <p:spPr>
          <a:xfrm>
            <a:off x="968774" y="3102521"/>
            <a:ext cx="7206452" cy="109911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Mauricio Zapata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+mn-ea"/>
                <a:cs typeface="+mn-cs"/>
              </a:rPr>
              <a:t>Henao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DC96-18D7-45AB-A2B0-92172F35A26D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64F33-96A4-FE42-F610-5F9D3507DC74}"/>
              </a:ext>
            </a:extLst>
          </p:cNvPr>
          <p:cNvSpPr txBox="1"/>
          <p:nvPr/>
        </p:nvSpPr>
        <p:spPr>
          <a:xfrm>
            <a:off x="452904" y="1931374"/>
            <a:ext cx="8238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04B72"/>
                </a:solidFill>
                <a:latin typeface="Avenir Book" panose="02000503020000020003" pitchFamily="2" charset="0"/>
              </a:rPr>
              <a:t>WRF Workshop - 2023</a:t>
            </a:r>
            <a:endParaRPr lang="en-CO" sz="4800" dirty="0">
              <a:solidFill>
                <a:srgbClr val="304B72"/>
              </a:solidFill>
              <a:latin typeface="Avenir Book" panose="02000503020000020003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1B8AC7-E002-A04E-8C00-C8C1AE913E95}"/>
              </a:ext>
            </a:extLst>
          </p:cNvPr>
          <p:cNvCxnSpPr>
            <a:cxnSpLocks/>
          </p:cNvCxnSpPr>
          <p:nvPr/>
        </p:nvCxnSpPr>
        <p:spPr>
          <a:xfrm flipH="1">
            <a:off x="390801" y="2796627"/>
            <a:ext cx="8528023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3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5AC13C7-2D9F-8811-92B8-5406EEAD7B88}"/>
              </a:ext>
            </a:extLst>
          </p:cNvPr>
          <p:cNvSpPr txBox="1"/>
          <p:nvPr/>
        </p:nvSpPr>
        <p:spPr>
          <a:xfrm>
            <a:off x="5584537" y="1590164"/>
            <a:ext cx="266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err="1"/>
              <a:t>Observation</a:t>
            </a:r>
            <a:r>
              <a:rPr lang="es-CO" sz="1600" b="1" dirty="0"/>
              <a:t> </a:t>
            </a:r>
            <a:r>
              <a:rPr lang="es-CO" sz="1600" b="1" dirty="0" err="1"/>
              <a:t>Term</a:t>
            </a:r>
            <a:r>
              <a:rPr lang="es-CO" sz="1600" b="1" dirty="0"/>
              <a:t> </a:t>
            </a:r>
            <a:r>
              <a:rPr lang="es-CO" sz="1600" b="1" dirty="0" err="1"/>
              <a:t>ó</a:t>
            </a:r>
            <a:r>
              <a:rPr lang="es-CO" sz="1600" b="1" dirty="0"/>
              <a:t> Jo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014117-C18C-53DF-9EDE-3E3C209EA007}"/>
              </a:ext>
            </a:extLst>
          </p:cNvPr>
          <p:cNvSpPr/>
          <p:nvPr/>
        </p:nvSpPr>
        <p:spPr>
          <a:xfrm>
            <a:off x="1749820" y="1585829"/>
            <a:ext cx="2467339" cy="336509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rgbClr val="FF000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C5A2B-8600-CE3B-A856-17F3B3C53EA8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3">
            <a:extLst>
              <a:ext uri="{FF2B5EF4-FFF2-40B4-BE49-F238E27FC236}">
                <a16:creationId xmlns:a16="http://schemas.microsoft.com/office/drawing/2014/main" id="{6074E237-C6D4-1C9F-3EB6-D9381CCD2DD9}"/>
              </a:ext>
            </a:extLst>
          </p:cNvPr>
          <p:cNvSpPr txBox="1"/>
          <p:nvPr/>
        </p:nvSpPr>
        <p:spPr>
          <a:xfrm>
            <a:off x="-57134" y="187649"/>
            <a:ext cx="88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31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Métodos Variacionales (3DVAR)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2">
                <a:extLst>
                  <a:ext uri="{FF2B5EF4-FFF2-40B4-BE49-F238E27FC236}">
                    <a16:creationId xmlns:a16="http://schemas.microsoft.com/office/drawing/2014/main" id="{516C4D27-35D4-B51C-4A59-3015D7D841BE}"/>
                  </a:ext>
                </a:extLst>
              </p:cNvPr>
              <p:cNvSpPr txBox="1"/>
              <p:nvPr/>
            </p:nvSpPr>
            <p:spPr>
              <a:xfrm>
                <a:off x="332925" y="2278988"/>
                <a:ext cx="8571962" cy="530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6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s-CO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CO" sz="26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CO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CO" sz="2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O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O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CO" sz="2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s-CO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CO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s-CO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CO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s-CO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CO" sz="2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s-CO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s-CO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CO" sz="2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O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CO" sz="2600" dirty="0"/>
              </a:p>
            </p:txBody>
          </p:sp>
        </mc:Choice>
        <mc:Fallback xmlns="">
          <p:sp>
            <p:nvSpPr>
              <p:cNvPr id="6" name="CuadroTexto 2">
                <a:extLst>
                  <a:ext uri="{FF2B5EF4-FFF2-40B4-BE49-F238E27FC236}">
                    <a16:creationId xmlns:a16="http://schemas.microsoft.com/office/drawing/2014/main" id="{516C4D27-35D4-B51C-4A59-3015D7D84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25" y="2278988"/>
                <a:ext cx="8571962" cy="530915"/>
              </a:xfrm>
              <a:prstGeom prst="rect">
                <a:avLst/>
              </a:prstGeom>
              <a:blipFill>
                <a:blip r:embed="rId3"/>
                <a:stretch>
                  <a:fillRect l="-740" b="-16279"/>
                </a:stretch>
              </a:blipFill>
            </p:spPr>
            <p:txBody>
              <a:bodyPr/>
              <a:lstStyle/>
              <a:p>
                <a:r>
                  <a:rPr lang="en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EA0181A3-AF13-49DB-BC95-3F71095823B3}"/>
              </a:ext>
            </a:extLst>
          </p:cNvPr>
          <p:cNvSpPr/>
          <p:nvPr/>
        </p:nvSpPr>
        <p:spPr>
          <a:xfrm>
            <a:off x="1383440" y="2347227"/>
            <a:ext cx="3202208" cy="530915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rgbClr val="FF000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5009511-0647-EBF7-EEF0-5BF22A675A63}"/>
              </a:ext>
            </a:extLst>
          </p:cNvPr>
          <p:cNvSpPr/>
          <p:nvPr/>
        </p:nvSpPr>
        <p:spPr>
          <a:xfrm>
            <a:off x="4934133" y="2347228"/>
            <a:ext cx="3970754" cy="530914"/>
          </a:xfrm>
          <a:prstGeom prst="rect">
            <a:avLst/>
          </a:prstGeom>
          <a:solidFill>
            <a:srgbClr val="0070C0">
              <a:alpha val="22000"/>
            </a:srgbClr>
          </a:solidFill>
          <a:ln>
            <a:solidFill>
              <a:srgbClr val="00174D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BE72EE-69E8-369E-6A24-FEEE110A428F}"/>
              </a:ext>
            </a:extLst>
          </p:cNvPr>
          <p:cNvSpPr txBox="1"/>
          <p:nvPr/>
        </p:nvSpPr>
        <p:spPr>
          <a:xfrm>
            <a:off x="1649571" y="1566052"/>
            <a:ext cx="266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err="1"/>
              <a:t>Background</a:t>
            </a:r>
            <a:r>
              <a:rPr lang="es-CO" sz="1600" b="1" dirty="0"/>
              <a:t> </a:t>
            </a:r>
            <a:r>
              <a:rPr lang="es-CO" sz="1600" b="1" dirty="0" err="1"/>
              <a:t>Term</a:t>
            </a:r>
            <a:r>
              <a:rPr lang="es-CO" sz="1600" b="1" dirty="0"/>
              <a:t> </a:t>
            </a:r>
            <a:r>
              <a:rPr lang="es-CO" sz="1600" b="1" dirty="0" err="1"/>
              <a:t>ó</a:t>
            </a:r>
            <a:r>
              <a:rPr lang="es-CO" sz="1600" b="1" dirty="0"/>
              <a:t> </a:t>
            </a:r>
            <a:r>
              <a:rPr lang="es-CO" sz="1600" b="1" dirty="0" err="1"/>
              <a:t>Jb</a:t>
            </a:r>
            <a:r>
              <a:rPr lang="es-CO" sz="1600" b="1" dirty="0"/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DD6050A-B9EF-A0BB-209D-54407095D395}"/>
              </a:ext>
            </a:extLst>
          </p:cNvPr>
          <p:cNvSpPr/>
          <p:nvPr/>
        </p:nvSpPr>
        <p:spPr>
          <a:xfrm>
            <a:off x="5687034" y="1588566"/>
            <a:ext cx="2460679" cy="350908"/>
          </a:xfrm>
          <a:prstGeom prst="rect">
            <a:avLst/>
          </a:prstGeom>
          <a:solidFill>
            <a:srgbClr val="0070C0">
              <a:alpha val="22000"/>
            </a:srgbClr>
          </a:solidFill>
          <a:ln>
            <a:solidFill>
              <a:srgbClr val="00174D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cxnSp>
        <p:nvCxnSpPr>
          <p:cNvPr id="13" name="Conector angular 12">
            <a:extLst>
              <a:ext uri="{FF2B5EF4-FFF2-40B4-BE49-F238E27FC236}">
                <a16:creationId xmlns:a16="http://schemas.microsoft.com/office/drawing/2014/main" id="{E88A93AC-91BA-F938-9940-C2ACEEEB96F8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rot="16200000" flipH="1">
            <a:off x="2771573" y="2134255"/>
            <a:ext cx="424889" cy="1054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6">
            <a:extLst>
              <a:ext uri="{FF2B5EF4-FFF2-40B4-BE49-F238E27FC236}">
                <a16:creationId xmlns:a16="http://schemas.microsoft.com/office/drawing/2014/main" id="{00D443AF-1A67-5339-CFF3-973BEC8DBD74}"/>
              </a:ext>
            </a:extLst>
          </p:cNvPr>
          <p:cNvCxnSpPr>
            <a:cxnSpLocks/>
            <a:stCxn id="11" idx="2"/>
            <a:endCxn id="8" idx="0"/>
          </p:cNvCxnSpPr>
          <p:nvPr/>
        </p:nvCxnSpPr>
        <p:spPr>
          <a:xfrm rot="16200000" flipH="1">
            <a:off x="6714565" y="2142283"/>
            <a:ext cx="407754" cy="2136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9">
            <a:extLst>
              <a:ext uri="{FF2B5EF4-FFF2-40B4-BE49-F238E27FC236}">
                <a16:creationId xmlns:a16="http://schemas.microsoft.com/office/drawing/2014/main" id="{EE741AC2-792A-A2B3-6509-387A78617C19}"/>
              </a:ext>
            </a:extLst>
          </p:cNvPr>
          <p:cNvSpPr txBox="1"/>
          <p:nvPr/>
        </p:nvSpPr>
        <p:spPr>
          <a:xfrm>
            <a:off x="291981" y="3272192"/>
            <a:ext cx="6584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J : Función de costo.</a:t>
            </a:r>
          </a:p>
          <a:p>
            <a:r>
              <a:rPr lang="es-CO" dirty="0" err="1"/>
              <a:t>Jb</a:t>
            </a:r>
            <a:r>
              <a:rPr lang="es-CO" dirty="0"/>
              <a:t>: </a:t>
            </a:r>
            <a:r>
              <a:rPr lang="es-CO" dirty="0" err="1"/>
              <a:t>Background</a:t>
            </a:r>
            <a:r>
              <a:rPr lang="es-CO" dirty="0"/>
              <a:t> </a:t>
            </a:r>
            <a:r>
              <a:rPr lang="es-CO" dirty="0" err="1"/>
              <a:t>term</a:t>
            </a:r>
            <a:r>
              <a:rPr lang="es-CO" dirty="0"/>
              <a:t>.</a:t>
            </a:r>
          </a:p>
          <a:p>
            <a:r>
              <a:rPr lang="es-CO" dirty="0"/>
              <a:t>Jo: </a:t>
            </a:r>
            <a:r>
              <a:rPr lang="es-CO" dirty="0" err="1"/>
              <a:t>Observation</a:t>
            </a:r>
            <a:r>
              <a:rPr lang="es-CO" dirty="0"/>
              <a:t> </a:t>
            </a:r>
            <a:r>
              <a:rPr lang="es-CO" dirty="0" err="1"/>
              <a:t>term</a:t>
            </a:r>
            <a:r>
              <a:rPr lang="es-CO" dirty="0"/>
              <a:t>.</a:t>
            </a:r>
          </a:p>
          <a:p>
            <a:r>
              <a:rPr lang="es-CO" dirty="0"/>
              <a:t>Y: Vector de observaciones</a:t>
            </a:r>
          </a:p>
          <a:p>
            <a:r>
              <a:rPr lang="es-CO" dirty="0"/>
              <a:t>R: </a:t>
            </a:r>
            <a:r>
              <a:rPr lang="es-CO" dirty="0" err="1"/>
              <a:t>Covariance</a:t>
            </a:r>
            <a:r>
              <a:rPr lang="es-CO" dirty="0"/>
              <a:t> </a:t>
            </a:r>
            <a:r>
              <a:rPr lang="es-CO" dirty="0" err="1"/>
              <a:t>matrix</a:t>
            </a:r>
            <a:r>
              <a:rPr lang="es-CO" dirty="0"/>
              <a:t> of </a:t>
            </a:r>
            <a:r>
              <a:rPr lang="es-CO" dirty="0" err="1"/>
              <a:t>the</a:t>
            </a:r>
            <a:r>
              <a:rPr lang="es-CO" dirty="0"/>
              <a:t> </a:t>
            </a:r>
            <a:r>
              <a:rPr lang="es-CO" dirty="0" err="1"/>
              <a:t>observations</a:t>
            </a:r>
            <a:r>
              <a:rPr lang="es-CO" dirty="0"/>
              <a:t> </a:t>
            </a:r>
            <a:r>
              <a:rPr lang="es-CO" dirty="0" err="1"/>
              <a:t>errors</a:t>
            </a:r>
            <a:r>
              <a:rPr lang="es-CO" dirty="0"/>
              <a:t> (y - H(x))</a:t>
            </a:r>
          </a:p>
          <a:p>
            <a:r>
              <a:rPr lang="es-CO" b="1" dirty="0">
                <a:solidFill>
                  <a:srgbClr val="C00000"/>
                </a:solidFill>
              </a:rPr>
              <a:t>B: </a:t>
            </a:r>
            <a:r>
              <a:rPr lang="es-CO" b="1" dirty="0" err="1">
                <a:solidFill>
                  <a:srgbClr val="C00000"/>
                </a:solidFill>
              </a:rPr>
              <a:t>Covariance</a:t>
            </a:r>
            <a:r>
              <a:rPr lang="es-CO" b="1" dirty="0">
                <a:solidFill>
                  <a:srgbClr val="C00000"/>
                </a:solidFill>
              </a:rPr>
              <a:t> </a:t>
            </a:r>
            <a:r>
              <a:rPr lang="es-CO" b="1" dirty="0" err="1">
                <a:solidFill>
                  <a:srgbClr val="C00000"/>
                </a:solidFill>
              </a:rPr>
              <a:t>matrix</a:t>
            </a:r>
            <a:r>
              <a:rPr lang="es-CO" b="1" dirty="0">
                <a:solidFill>
                  <a:srgbClr val="C00000"/>
                </a:solidFill>
              </a:rPr>
              <a:t> of </a:t>
            </a:r>
            <a:r>
              <a:rPr lang="es-CO" b="1" dirty="0" err="1">
                <a:solidFill>
                  <a:srgbClr val="C00000"/>
                </a:solidFill>
              </a:rPr>
              <a:t>background</a:t>
            </a:r>
            <a:r>
              <a:rPr lang="es-CO" b="1" dirty="0">
                <a:solidFill>
                  <a:srgbClr val="C00000"/>
                </a:solidFill>
              </a:rPr>
              <a:t> </a:t>
            </a:r>
            <a:r>
              <a:rPr lang="es-CO" b="1" dirty="0" err="1">
                <a:solidFill>
                  <a:srgbClr val="C00000"/>
                </a:solidFill>
              </a:rPr>
              <a:t>errors</a:t>
            </a:r>
            <a:r>
              <a:rPr lang="es-CO" b="1" dirty="0">
                <a:solidFill>
                  <a:srgbClr val="C00000"/>
                </a:solidFill>
              </a:rPr>
              <a:t> (</a:t>
            </a:r>
            <a:r>
              <a:rPr lang="es-CO" b="1" dirty="0" err="1">
                <a:solidFill>
                  <a:srgbClr val="C00000"/>
                </a:solidFill>
              </a:rPr>
              <a:t>xb</a:t>
            </a:r>
            <a:r>
              <a:rPr lang="es-CO" b="1" dirty="0">
                <a:solidFill>
                  <a:srgbClr val="C00000"/>
                </a:solidFill>
              </a:rPr>
              <a:t> - </a:t>
            </a:r>
            <a:r>
              <a:rPr lang="es-CO" b="1" dirty="0" err="1">
                <a:solidFill>
                  <a:srgbClr val="C00000"/>
                </a:solidFill>
              </a:rPr>
              <a:t>xt</a:t>
            </a:r>
            <a:r>
              <a:rPr lang="es-CO" b="1" dirty="0">
                <a:solidFill>
                  <a:srgbClr val="C00000"/>
                </a:solidFill>
              </a:rPr>
              <a:t>)</a:t>
            </a:r>
          </a:p>
          <a:p>
            <a:r>
              <a:rPr lang="es-CO" sz="1200" b="1" dirty="0"/>
              <a:t> 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331442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99F309-8931-5964-D080-5CF5412CD29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F4B98A-45E0-32EE-575D-94F368AF1B9A}"/>
              </a:ext>
            </a:extLst>
          </p:cNvPr>
          <p:cNvSpPr txBox="1"/>
          <p:nvPr/>
        </p:nvSpPr>
        <p:spPr>
          <a:xfrm>
            <a:off x="3096090" y="505988"/>
            <a:ext cx="5736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O" sz="32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Gridded Meteorological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B035-8681-E193-1772-9B50DDB823A9}"/>
              </a:ext>
            </a:extLst>
          </p:cNvPr>
          <p:cNvSpPr txBox="1"/>
          <p:nvPr/>
        </p:nvSpPr>
        <p:spPr>
          <a:xfrm>
            <a:off x="1013382" y="1314195"/>
            <a:ext cx="1908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Forecast</a:t>
            </a:r>
            <a:r>
              <a:rPr lang="en-US" sz="1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Nunito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E99749-61A4-EC43-EDCB-B3FEF6FA7E4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4562573" y="1446171"/>
            <a:ext cx="0" cy="2866389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DF430B-B0D4-9E01-275A-7454E98170E8}"/>
              </a:ext>
            </a:extLst>
          </p:cNvPr>
          <p:cNvSpPr txBox="1"/>
          <p:nvPr/>
        </p:nvSpPr>
        <p:spPr>
          <a:xfrm>
            <a:off x="5964195" y="1314194"/>
            <a:ext cx="1908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Hindcast</a:t>
            </a:r>
            <a:r>
              <a:rPr lang="en-US" sz="1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Nunito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F94EE-A06F-E5C0-2F21-EB57571D7600}"/>
              </a:ext>
            </a:extLst>
          </p:cNvPr>
          <p:cNvSpPr txBox="1"/>
          <p:nvPr/>
        </p:nvSpPr>
        <p:spPr>
          <a:xfrm>
            <a:off x="273375" y="2208335"/>
            <a:ext cx="3821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 Forecast System (GFS)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ECMWF (Forecast )</a:t>
            </a:r>
            <a:endParaRPr lang="en-CO" sz="18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30AD5-9A6F-B77A-05BF-AC53D11A69A5}"/>
              </a:ext>
            </a:extLst>
          </p:cNvPr>
          <p:cNvSpPr txBox="1"/>
          <p:nvPr/>
        </p:nvSpPr>
        <p:spPr>
          <a:xfrm>
            <a:off x="251863" y="3254655"/>
            <a:ext cx="4473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CMIP (2014 - 2100)</a:t>
            </a:r>
          </a:p>
          <a:p>
            <a:pPr lvl="6"/>
            <a:r>
              <a:rPr lang="en-CO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	CESM Bias – Corrected (CMIP5)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AA0FA-2B42-8B24-6274-F86DFEFC3C77}"/>
              </a:ext>
            </a:extLst>
          </p:cNvPr>
          <p:cNvSpPr txBox="1"/>
          <p:nvPr/>
        </p:nvSpPr>
        <p:spPr>
          <a:xfrm>
            <a:off x="4888431" y="2192823"/>
            <a:ext cx="3821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Final Analysis (FNL)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ERA5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NAM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highlight>
                  <a:srgbClr val="FF0000"/>
                </a:highlight>
                <a:latin typeface="Avenir Book" panose="02000503020000020003" pitchFamily="2" charset="0"/>
                <a:cs typeface="Courier New"/>
              </a:rPr>
              <a:t>CFS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E3590-14D0-AD54-5EEB-6CBE88DEBC16}"/>
              </a:ext>
            </a:extLst>
          </p:cNvPr>
          <p:cNvSpPr txBox="1"/>
          <p:nvPr/>
        </p:nvSpPr>
        <p:spPr>
          <a:xfrm>
            <a:off x="1718185" y="4312560"/>
            <a:ext cx="568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O" sz="1800" dirty="0">
                <a:highlight>
                  <a:srgbClr val="FFFF00"/>
                </a:highlight>
                <a:hlinkClick r:id="rId2"/>
              </a:rPr>
              <a:t>VER</a:t>
            </a:r>
            <a:endParaRPr lang="en-CO" dirty="0">
              <a:highlight>
                <a:srgbClr val="FFFF00"/>
              </a:highlight>
              <a:hlinkClick r:id="rId2"/>
            </a:endParaRPr>
          </a:p>
          <a:p>
            <a:pPr algn="ctr"/>
            <a:r>
              <a:rPr lang="en-CO" dirty="0">
                <a:highlight>
                  <a:srgbClr val="FFFF00"/>
                </a:highlight>
                <a:hlinkClick r:id="rId2"/>
              </a:rPr>
              <a:t>https://www2.mmm.ucar.edu/wrf/users/download/free_data.html</a:t>
            </a:r>
            <a:endParaRPr lang="en-CO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25474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35">
            <a:extLst>
              <a:ext uri="{FF2B5EF4-FFF2-40B4-BE49-F238E27FC236}">
                <a16:creationId xmlns:a16="http://schemas.microsoft.com/office/drawing/2014/main" id="{C351FEB4-ABF9-E5E9-AD91-EE5B923A74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017" y="552428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r"/>
            <a:r>
              <a:rPr lang="es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Reanalysis – Definition </a:t>
            </a:r>
            <a:endParaRPr sz="3600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99F309-8931-5964-D080-5CF5412CD29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42C4FD3-079E-55E2-A2FD-519BA8E8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17" y="1551488"/>
            <a:ext cx="4381500" cy="292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95FBF-DBC9-4D8D-F55C-278F4E378B26}"/>
              </a:ext>
            </a:extLst>
          </p:cNvPr>
          <p:cNvSpPr txBox="1"/>
          <p:nvPr/>
        </p:nvSpPr>
        <p:spPr>
          <a:xfrm>
            <a:off x="4429983" y="1519272"/>
            <a:ext cx="457200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Reanalysis data provide a multivariate, spatially complete, and coherent record of the global atmospheric circulation. Unlike archived weather analyses from operational forecasting systems, a reanalysis is produced with a single version of a data assimilation system—including the forecast model used—and is therefore not affected by changes in method.” [Dee et al., 2011]</a:t>
            </a:r>
            <a:endParaRPr lang="en-CO" sz="13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52386-4163-1FD4-E76C-B17D3B6055E9}"/>
              </a:ext>
            </a:extLst>
          </p:cNvPr>
          <p:cNvSpPr txBox="1"/>
          <p:nvPr/>
        </p:nvSpPr>
        <p:spPr>
          <a:xfrm>
            <a:off x="4429983" y="3163660"/>
            <a:ext cx="4572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Reanalysis data provide the most complete picture currently possible of past weather and climate. They are a blend of observations with past short-range weather forecasts rerun with modern weather forecasting models. They are globally complete and consistent in time and are sometimes referred to as ‘maps without gaps’.</a:t>
            </a:r>
            <a:endParaRPr lang="en-CO" sz="13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0898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99F309-8931-5964-D080-5CF5412CD29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BC02A67-617E-04C2-D837-EB3889895CF1}"/>
              </a:ext>
            </a:extLst>
          </p:cNvPr>
          <p:cNvSpPr txBox="1"/>
          <p:nvPr/>
        </p:nvSpPr>
        <p:spPr>
          <a:xfrm>
            <a:off x="1439683" y="1833086"/>
            <a:ext cx="73926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The GRIB file format is designed for storing and distributing weather data. GRIB stands for "General Regularly distributed Information in Binary form" and is a </a:t>
            </a: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WMO</a:t>
            </a:r>
            <a:r>
              <a:rPr lang="en-US" sz="18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 (World Meteorological Organization) standard format for archiving and exchanging gridded data. GRIB is a binary format, and the data is packed to increase storage efficiency.</a:t>
            </a:r>
            <a:endParaRPr lang="en-CO" sz="18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13" name="Google Shape;209;p35">
            <a:extLst>
              <a:ext uri="{FF2B5EF4-FFF2-40B4-BE49-F238E27FC236}">
                <a16:creationId xmlns:a16="http://schemas.microsoft.com/office/drawing/2014/main" id="{98E8AFC6-1308-09EE-D6B0-92042780BB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017" y="552428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r"/>
            <a:r>
              <a:rPr lang="es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GRIB Data </a:t>
            </a:r>
            <a:endParaRPr sz="3600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3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55850" y="477610"/>
            <a:ext cx="88323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Global Forecast System (GFS) </a:t>
            </a:r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  <a:sym typeface="Wingdings" pitchFamily="2" charset="2"/>
              </a:rPr>
              <a:t> Nos gusta mucho </a:t>
            </a:r>
            <a:endParaRPr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EA47A4-A878-65F1-D683-CAC9AB1618F3}"/>
              </a:ext>
            </a:extLst>
          </p:cNvPr>
          <p:cNvSpPr txBox="1"/>
          <p:nvPr/>
        </p:nvSpPr>
        <p:spPr>
          <a:xfrm>
            <a:off x="0" y="1093864"/>
            <a:ext cx="44167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20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Características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Nunito" panose="020F0502020204030204" pitchFamily="34" charset="0"/>
              </a:rPr>
              <a:t>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Operacional - Tiempo real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dk1"/>
                </a:solidFill>
                <a:highlight>
                  <a:srgbClr val="FFFF00"/>
                </a:highlight>
                <a:latin typeface="Avenir Book" panose="02000503020000020003" pitchFamily="2" charset="0"/>
                <a:cs typeface="Courier New"/>
              </a:rPr>
              <a:t>Descarga libre GRATIS </a:t>
            </a:r>
            <a:r>
              <a:rPr lang="es-ES_tradnl" dirty="0">
                <a:solidFill>
                  <a:schemeClr val="dk1"/>
                </a:solidFill>
                <a:highlight>
                  <a:srgbClr val="FFFF00"/>
                </a:highlight>
                <a:latin typeface="Avenir Book" panose="02000503020000020003" pitchFamily="2" charset="0"/>
                <a:cs typeface="Courier New"/>
                <a:sym typeface="Wingdings" pitchFamily="2" charset="2"/>
              </a:rPr>
              <a:t> Todos podemos</a:t>
            </a:r>
            <a:endParaRPr lang="es-ES_tradnl" dirty="0">
              <a:solidFill>
                <a:schemeClr val="dk1"/>
              </a:solidFill>
              <a:highlight>
                <a:srgbClr val="FFFF00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4 ejecuciones diarias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00, 06, 12 y 18 UTC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Latencia: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  4.5 horas 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0.25° (0.5° y 1.0°)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temporal: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3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Hr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temporal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2015 - 2022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Horizonte de pronóstico: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373 h</a:t>
            </a:r>
            <a:endParaRPr lang="es-ES_tradnl" sz="19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8F5E-A59A-938D-72C3-E04161F4BEBD}"/>
              </a:ext>
            </a:extLst>
          </p:cNvPr>
          <p:cNvSpPr txBox="1"/>
          <p:nvPr/>
        </p:nvSpPr>
        <p:spPr>
          <a:xfrm>
            <a:off x="4355184" y="41222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1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Ejemplo del pronóstico del modelo GFS</a:t>
            </a:r>
            <a:endParaRPr lang="es-ES_tradnl" b="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0FD28-476E-46DE-948D-4495C9870DB0}"/>
              </a:ext>
            </a:extLst>
          </p:cNvPr>
          <p:cNvSpPr txBox="1"/>
          <p:nvPr/>
        </p:nvSpPr>
        <p:spPr>
          <a:xfrm>
            <a:off x="127107" y="4574694"/>
            <a:ext cx="521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https://nomads.ncep.noaa.gov/pub/data/nccf/com/gfs/prod/</a:t>
            </a:r>
            <a:endParaRPr lang="en-C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CB274-DB18-550A-631F-3D6B5B496485}"/>
              </a:ext>
            </a:extLst>
          </p:cNvPr>
          <p:cNvSpPr txBox="1"/>
          <p:nvPr/>
        </p:nvSpPr>
        <p:spPr>
          <a:xfrm>
            <a:off x="127107" y="4326291"/>
            <a:ext cx="3984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_tradnl" sz="1400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Link de descarga: </a:t>
            </a:r>
            <a:endParaRPr lang="es-ES_tradnl" b="1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E3C28-C02F-6EB7-9D20-F0CA5A840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44945" y="1405031"/>
            <a:ext cx="5071947" cy="26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35">
            <a:extLst>
              <a:ext uri="{FF2B5EF4-FFF2-40B4-BE49-F238E27FC236}">
                <a16:creationId xmlns:a16="http://schemas.microsoft.com/office/drawing/2014/main" id="{6662B34B-1857-3F84-5111-2119937EBC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010714"/>
            <a:ext cx="8520600" cy="1122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¿Evaluación ?</a:t>
            </a:r>
            <a:b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</a:br>
            <a:r>
              <a:rPr lang="en-US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Global Forecast System (GFS)</a:t>
            </a:r>
            <a:endParaRPr lang="en-US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82A257-13D9-1C42-C816-DC957F6AB03D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77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E82DD9-8BD9-15CA-B3D2-E0A6BA91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21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6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054D-31FD-B037-6554-B48F3781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1908D-927E-249A-A369-6C4FE5F26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E6722-2073-0FB6-2F9C-DFBFC5F9B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5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7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C6F51-441E-44C7-95C6-B9ED66653A55}"/>
              </a:ext>
            </a:extLst>
          </p:cNvPr>
          <p:cNvSpPr txBox="1"/>
          <p:nvPr/>
        </p:nvSpPr>
        <p:spPr>
          <a:xfrm>
            <a:off x="452904" y="1910030"/>
            <a:ext cx="82381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>
                <a:solidFill>
                  <a:srgbClr val="304B72"/>
                </a:solidFill>
                <a:latin typeface="Avenir Book" panose="02000503020000020003" pitchFamily="2" charset="0"/>
              </a:rPr>
              <a:t>Jupyter</a:t>
            </a:r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 Notebook</a:t>
            </a:r>
          </a:p>
          <a:p>
            <a:pPr algn="ctr"/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Página de descarga</a:t>
            </a:r>
            <a:endParaRPr lang="es-ES_tradnl" sz="2800" b="1" dirty="0">
              <a:solidFill>
                <a:srgbClr val="304B7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https://nomads.ncep.noaa.gov/pub/data/nccf/com/gfs/prod/</a:t>
            </a:r>
            <a:endParaRPr lang="en-CO" sz="2400" dirty="0"/>
          </a:p>
        </p:txBody>
      </p:sp>
    </p:spTree>
    <p:extLst>
      <p:ext uri="{BB962C8B-B14F-4D97-AF65-F5344CB8AC3E}">
        <p14:creationId xmlns:p14="http://schemas.microsoft.com/office/powerpoint/2010/main" val="420352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521F7-BE73-325D-3478-93C5DB29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135" y="1496211"/>
            <a:ext cx="6393730" cy="3199112"/>
          </a:xfrm>
          <a:prstGeom prst="rect">
            <a:avLst/>
          </a:prstGeom>
        </p:spPr>
      </p:pic>
      <p:sp>
        <p:nvSpPr>
          <p:cNvPr id="5" name="Google Shape;209;p35">
            <a:extLst>
              <a:ext uri="{FF2B5EF4-FFF2-40B4-BE49-F238E27FC236}">
                <a16:creationId xmlns:a16="http://schemas.microsoft.com/office/drawing/2014/main" id="{F5561338-4E50-1BC2-695C-58E6ACC233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73049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Global Forecast System (GFS)-Historical</a:t>
            </a:r>
            <a:endParaRPr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7AD199-8C63-6D02-7002-E252DC64CCEB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774C0032-BA61-244F-4C45-E299A1402A42}"/>
              </a:ext>
            </a:extLst>
          </p:cNvPr>
          <p:cNvSpPr txBox="1"/>
          <p:nvPr/>
        </p:nvSpPr>
        <p:spPr>
          <a:xfrm>
            <a:off x="1322109" y="1096101"/>
            <a:ext cx="6499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en-US" sz="2000" dirty="0" err="1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rda.ucar.edu</a:t>
            </a:r>
            <a:r>
              <a:rPr lang="en-US" sz="2000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/datasets/ds084.1/</a:t>
            </a:r>
            <a:r>
              <a:rPr lang="en-US" sz="2000" dirty="0" err="1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dataaccess</a:t>
            </a:r>
            <a:r>
              <a:rPr lang="en-US" sz="2000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/</a:t>
            </a:r>
            <a:endParaRPr lang="en-CO" sz="2000" dirty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5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08013" y="1260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_tradnl" sz="3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Cronograma</a:t>
            </a:r>
            <a:r>
              <a:rPr lang="es" sz="3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sz="3400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graphicFrame>
        <p:nvGraphicFramePr>
          <p:cNvPr id="61" name="Google Shape;61;p14"/>
          <p:cNvGraphicFramePr/>
          <p:nvPr>
            <p:extLst>
              <p:ext uri="{D42A27DB-BD31-4B8C-83A1-F6EECF244321}">
                <p14:modId xmlns:p14="http://schemas.microsoft.com/office/powerpoint/2010/main" val="2418428882"/>
              </p:ext>
            </p:extLst>
          </p:nvPr>
        </p:nvGraphicFramePr>
        <p:xfrm>
          <a:off x="434000" y="934275"/>
          <a:ext cx="8294650" cy="97292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7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Semana 1: Introducción General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Introducción - Descarga de las componentes del modelo WRF - Generalidades HPC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2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2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Descarga y compilación de librerías y dependencias necesarias para la compilación de las componentes del modelo WRF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Fuentes de datos (condiciones iniciales y de frontera) para la ejecución del modelo WRF para forecast y hindcast, generalidades, descarga. GFS, ERA5 y FNL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3</a:t>
                      </a:r>
                      <a:endParaRPr sz="1000" dirty="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2" name="Google Shape;62;p14"/>
          <p:cNvGraphicFramePr/>
          <p:nvPr>
            <p:extLst>
              <p:ext uri="{D42A27DB-BD31-4B8C-83A1-F6EECF244321}">
                <p14:modId xmlns:p14="http://schemas.microsoft.com/office/powerpoint/2010/main" val="3681204149"/>
              </p:ext>
            </p:extLst>
          </p:nvPr>
        </p:nvGraphicFramePr>
        <p:xfrm>
          <a:off x="433988" y="2142725"/>
          <a:ext cx="8294675" cy="1161546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7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Semana 2: WRF Preprocessing System (WPS)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4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Resultados de los modelos CMIP5 y CMIP. Generalidades y Descarga (Planetary Computer y CORDEX)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2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5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Descripción de cada uno de los componentes del WPS (geogrid, ungrib, metgrid), incluye la descripción detallada del archivo de configuración namelist.wps, además, de la creación del dominio (anidado) y de las condiciones iniciales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2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6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Ejecución de todas las componentes del WPS, generación de mallas y condiciones iniciales y de frontera para cada proyecto en específico (hands-on)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3</a:t>
                      </a:r>
                      <a:endParaRPr sz="1000" dirty="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3" name="Google Shape;63;p14"/>
          <p:cNvGraphicFramePr/>
          <p:nvPr>
            <p:extLst>
              <p:ext uri="{D42A27DB-BD31-4B8C-83A1-F6EECF244321}">
                <p14:modId xmlns:p14="http://schemas.microsoft.com/office/powerpoint/2010/main" val="3720324852"/>
              </p:ext>
            </p:extLst>
          </p:nvPr>
        </p:nvGraphicFramePr>
        <p:xfrm>
          <a:off x="433988" y="3603400"/>
          <a:ext cx="8294625" cy="1341671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7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Semana 3: WRF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7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Descripción del tipo de mallas horizontales (arakawa) y verticales (niveles sigma) disponibles en el modelo WRF. Definición de la resolución espacial y temporal basados en el número de Courant y metodos de solucion numerica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8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Descripción de los procesos físicos parametrizados en el modelo WRF: Capa límite, Interacción suelo-atmósfera, cumulus, microfísica de nubes, radiación de onda corta y larga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9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Descripción de cada uno de los componentes del ARW (real y wrf), incluye la descripción detallada del archivo de configuración namelist.input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3</a:t>
                      </a:r>
                      <a:endParaRPr sz="1000" dirty="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653896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n-U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The Final global tropospheric analyses (FNL)</a:t>
            </a:r>
            <a:endParaRPr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EA47A4-A878-65F1-D683-CAC9AB1618F3}"/>
              </a:ext>
            </a:extLst>
          </p:cNvPr>
          <p:cNvSpPr txBox="1"/>
          <p:nvPr/>
        </p:nvSpPr>
        <p:spPr>
          <a:xfrm>
            <a:off x="0" y="1489563"/>
            <a:ext cx="441676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20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Características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Nunito" panose="020F0502020204030204" pitchFamily="34" charset="0"/>
              </a:rPr>
              <a:t>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Obtenido de GFS y GDAS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Descarga libre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Latencia: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  15 - 20 horas 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0.25°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temporal: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6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Hr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temporal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1999 - Presente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Tamaño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36 – 39 MB (Cada archivo)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8F5E-A59A-938D-72C3-E04161F4BEBD}"/>
              </a:ext>
            </a:extLst>
          </p:cNvPr>
          <p:cNvSpPr txBox="1"/>
          <p:nvPr/>
        </p:nvSpPr>
        <p:spPr>
          <a:xfrm>
            <a:off x="4187073" y="437061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1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Ejemplo del pronóstico del modelo FNL</a:t>
            </a:r>
            <a:endParaRPr lang="es-ES_tradnl" b="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0FD28-476E-46DE-948D-4495C9870DB0}"/>
              </a:ext>
            </a:extLst>
          </p:cNvPr>
          <p:cNvSpPr txBox="1"/>
          <p:nvPr/>
        </p:nvSpPr>
        <p:spPr>
          <a:xfrm>
            <a:off x="127107" y="4728794"/>
            <a:ext cx="521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https://</a:t>
            </a:r>
            <a:r>
              <a:rPr lang="en-US" dirty="0" err="1">
                <a:solidFill>
                  <a:srgbClr val="1155CC"/>
                </a:solidFill>
                <a:latin typeface="Arial" panose="020B0604020202020204" pitchFamily="34" charset="0"/>
              </a:rPr>
              <a:t>rda.ucar.edu</a:t>
            </a:r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/datasets/ds083.2/</a:t>
            </a:r>
            <a:endParaRPr lang="en-CO" dirty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CB274-DB18-550A-631F-3D6B5B496485}"/>
              </a:ext>
            </a:extLst>
          </p:cNvPr>
          <p:cNvSpPr txBox="1"/>
          <p:nvPr/>
        </p:nvSpPr>
        <p:spPr>
          <a:xfrm>
            <a:off x="127107" y="4429988"/>
            <a:ext cx="3984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_tradnl" sz="1400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Link de descarga: </a:t>
            </a:r>
            <a:endParaRPr lang="es-ES_tradnl" b="1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103F3-DD6D-D941-77B5-7DCF3F60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25297" y="1498380"/>
            <a:ext cx="5491595" cy="28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9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C6F51-441E-44C7-95C6-B9ED66653A55}"/>
              </a:ext>
            </a:extLst>
          </p:cNvPr>
          <p:cNvSpPr txBox="1"/>
          <p:nvPr/>
        </p:nvSpPr>
        <p:spPr>
          <a:xfrm>
            <a:off x="333129" y="740575"/>
            <a:ext cx="82381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Página de descarga</a:t>
            </a:r>
          </a:p>
          <a:p>
            <a:pPr algn="ctr"/>
            <a:r>
              <a:rPr lang="en-US" sz="2800" dirty="0">
                <a:solidFill>
                  <a:srgbClr val="1155CC"/>
                </a:solidFill>
                <a:latin typeface="Arial" panose="020B0604020202020204" pitchFamily="34" charset="0"/>
              </a:rPr>
              <a:t>https://</a:t>
            </a:r>
            <a:r>
              <a:rPr lang="en-US" sz="2800" dirty="0" err="1">
                <a:solidFill>
                  <a:srgbClr val="1155CC"/>
                </a:solidFill>
                <a:latin typeface="Arial" panose="020B0604020202020204" pitchFamily="34" charset="0"/>
              </a:rPr>
              <a:t>rda.ucar.edu</a:t>
            </a:r>
            <a:r>
              <a:rPr lang="en-US" sz="2800" dirty="0">
                <a:solidFill>
                  <a:srgbClr val="1155CC"/>
                </a:solidFill>
                <a:latin typeface="Arial" panose="020B0604020202020204" pitchFamily="34" charset="0"/>
              </a:rPr>
              <a:t>/datasets/ds083.2/</a:t>
            </a:r>
            <a:endParaRPr lang="en-CO" sz="2800" dirty="0">
              <a:solidFill>
                <a:srgbClr val="1155CC"/>
              </a:solidFill>
              <a:latin typeface="Arial" panose="020B0604020202020204" pitchFamily="34" charset="0"/>
            </a:endParaRPr>
          </a:p>
          <a:p>
            <a:pPr algn="ctr"/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** Es necesario crear una cuenta para la descarga</a:t>
            </a:r>
          </a:p>
          <a:p>
            <a:pPr algn="ctr"/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which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csh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,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which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wget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 </a:t>
            </a:r>
          </a:p>
          <a:p>
            <a:pPr algn="ctr"/>
            <a:endParaRPr lang="es-ES_tradnl" sz="1800" dirty="0">
              <a:solidFill>
                <a:srgbClr val="304B72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E3389-5F06-8D01-7513-4FDF15FB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45" y="2384029"/>
            <a:ext cx="6544557" cy="2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5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s-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Scripts de descarga (Python, CSH)</a:t>
            </a:r>
            <a:endParaRPr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FEBF0C-9BF4-AE2D-6F2A-77C21B59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336682"/>
            <a:ext cx="3919720" cy="3171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9BDFA2-3610-5DD8-910E-FAC2B3E01E90}"/>
              </a:ext>
            </a:extLst>
          </p:cNvPr>
          <p:cNvSpPr txBox="1"/>
          <p:nvPr/>
        </p:nvSpPr>
        <p:spPr>
          <a:xfrm>
            <a:off x="661933" y="4574906"/>
            <a:ext cx="3219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python3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rda-download.py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9E23F0-7799-5619-7F9D-1D8E1434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923" y="1340526"/>
            <a:ext cx="3005933" cy="3167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7C8B6D-E0F0-52D5-792D-7944BA199860}"/>
              </a:ext>
            </a:extLst>
          </p:cNvPr>
          <p:cNvSpPr txBox="1"/>
          <p:nvPr/>
        </p:nvSpPr>
        <p:spPr>
          <a:xfrm>
            <a:off x="5277263" y="4574905"/>
            <a:ext cx="3219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csh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rda-download.csh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276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479177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n-U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North American Mesoscale (NAM)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EA47A4-A878-65F1-D683-CAC9AB1618F3}"/>
              </a:ext>
            </a:extLst>
          </p:cNvPr>
          <p:cNvSpPr txBox="1"/>
          <p:nvPr/>
        </p:nvSpPr>
        <p:spPr>
          <a:xfrm>
            <a:off x="0" y="1404986"/>
            <a:ext cx="441676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20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Características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Nunito" panose="020F0502020204030204" pitchFamily="34" charset="0"/>
              </a:rPr>
              <a:t>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Descarga libre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4 ejecuciones diarias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00, 06, 12 y 18 UTC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Latencia: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  4.5 horas 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3 km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temporal: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6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Hr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North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America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Tamaño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900 – 1000 MB (Cada archivo)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Horizonte de pronóstico: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60 h</a:t>
            </a:r>
            <a:endParaRPr lang="es-ES_tradnl" sz="1900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8F5E-A59A-938D-72C3-E04161F4BEBD}"/>
              </a:ext>
            </a:extLst>
          </p:cNvPr>
          <p:cNvSpPr txBox="1"/>
          <p:nvPr/>
        </p:nvSpPr>
        <p:spPr>
          <a:xfrm>
            <a:off x="4111659" y="417240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1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Ejemplo del pronóstico del modelo NAM</a:t>
            </a:r>
            <a:endParaRPr lang="es-ES_tradnl" b="0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103F3-DD6D-D941-77B5-7DCF3F60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25297" y="1360271"/>
            <a:ext cx="5491595" cy="2841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B4F0D-6D07-1FDC-BF6C-0BA1505892B0}"/>
              </a:ext>
            </a:extLst>
          </p:cNvPr>
          <p:cNvSpPr txBox="1"/>
          <p:nvPr/>
        </p:nvSpPr>
        <p:spPr>
          <a:xfrm>
            <a:off x="127107" y="4574694"/>
            <a:ext cx="521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nomads.ncep.noaa.gov</a:t>
            </a:r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/pub/data/</a:t>
            </a:r>
            <a:r>
              <a:rPr lang="en-US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nccf</a:t>
            </a:r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/com/</a:t>
            </a:r>
            <a:r>
              <a:rPr lang="en-US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nam</a:t>
            </a:r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/prod/</a:t>
            </a:r>
            <a:endParaRPr lang="en-CO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A02A1-B00D-84D3-F8EC-2D2473594B4D}"/>
              </a:ext>
            </a:extLst>
          </p:cNvPr>
          <p:cNvSpPr txBox="1"/>
          <p:nvPr/>
        </p:nvSpPr>
        <p:spPr>
          <a:xfrm>
            <a:off x="127107" y="4326291"/>
            <a:ext cx="3984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_tradnl" sz="1400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Link de descarga: </a:t>
            </a:r>
            <a:endParaRPr lang="es-ES_tradnl" b="1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2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C6F51-441E-44C7-95C6-B9ED66653A55}"/>
              </a:ext>
            </a:extLst>
          </p:cNvPr>
          <p:cNvSpPr txBox="1"/>
          <p:nvPr/>
        </p:nvSpPr>
        <p:spPr>
          <a:xfrm>
            <a:off x="452904" y="1910030"/>
            <a:ext cx="8351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>
                <a:solidFill>
                  <a:srgbClr val="304B72"/>
                </a:solidFill>
                <a:latin typeface="Avenir Book" panose="02000503020000020003" pitchFamily="2" charset="0"/>
              </a:rPr>
              <a:t>Jupyter</a:t>
            </a:r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 Notebook</a:t>
            </a:r>
          </a:p>
          <a:p>
            <a:pPr algn="ctr"/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Página de descarga</a:t>
            </a:r>
            <a:endParaRPr lang="es-ES_tradnl" sz="2800" b="1" dirty="0">
              <a:solidFill>
                <a:srgbClr val="304B7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2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nomads.ncep.noaa.gov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/pub/data/</a:t>
            </a:r>
            <a:r>
              <a:rPr lang="en-US" sz="2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nccf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/com/</a:t>
            </a:r>
            <a:r>
              <a:rPr lang="en-US" sz="2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nam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/prod/</a:t>
            </a:r>
            <a:endParaRPr lang="en-CO" sz="2400" dirty="0"/>
          </a:p>
        </p:txBody>
      </p:sp>
    </p:spTree>
    <p:extLst>
      <p:ext uri="{BB962C8B-B14F-4D97-AF65-F5344CB8AC3E}">
        <p14:creationId xmlns:p14="http://schemas.microsoft.com/office/powerpoint/2010/main" val="23231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EA47A4-A878-65F1-D683-CAC9AB1618F3}"/>
              </a:ext>
            </a:extLst>
          </p:cNvPr>
          <p:cNvSpPr txBox="1"/>
          <p:nvPr/>
        </p:nvSpPr>
        <p:spPr>
          <a:xfrm>
            <a:off x="0" y="1404986"/>
            <a:ext cx="44167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20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Características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Nunito" panose="020F0502020204030204" pitchFamily="34" charset="0"/>
              </a:rPr>
              <a:t>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Descarga libre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Latencia: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  5 días 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25 km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temporal: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1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Hr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Tamaño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Variable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8F5E-A59A-938D-72C3-E04161F4BEBD}"/>
              </a:ext>
            </a:extLst>
          </p:cNvPr>
          <p:cNvSpPr txBox="1"/>
          <p:nvPr/>
        </p:nvSpPr>
        <p:spPr>
          <a:xfrm>
            <a:off x="4111659" y="44167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1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Ejemplo del reanálisis del modelo ERA5</a:t>
            </a:r>
            <a:endParaRPr lang="es-ES_tradnl" b="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B4F0D-6D07-1FDC-BF6C-0BA1505892B0}"/>
              </a:ext>
            </a:extLst>
          </p:cNvPr>
          <p:cNvSpPr txBox="1"/>
          <p:nvPr/>
        </p:nvSpPr>
        <p:spPr>
          <a:xfrm>
            <a:off x="127107" y="4574694"/>
            <a:ext cx="521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cds.climate.copernicus.eu</a:t>
            </a:r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cdsapp</a:t>
            </a:r>
            <a:r>
              <a:rPr lang="en-US" sz="1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#!/home</a:t>
            </a:r>
            <a:endParaRPr lang="en-CO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A02A1-B00D-84D3-F8EC-2D2473594B4D}"/>
              </a:ext>
            </a:extLst>
          </p:cNvPr>
          <p:cNvSpPr txBox="1"/>
          <p:nvPr/>
        </p:nvSpPr>
        <p:spPr>
          <a:xfrm>
            <a:off x="127107" y="4326291"/>
            <a:ext cx="3984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_tradnl" sz="1400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Link de descarga: </a:t>
            </a:r>
            <a:endParaRPr lang="es-ES_tradnl" b="1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81714-536C-2C6D-6DAF-ACB4D9C14631}"/>
              </a:ext>
            </a:extLst>
          </p:cNvPr>
          <p:cNvSpPr txBox="1"/>
          <p:nvPr/>
        </p:nvSpPr>
        <p:spPr>
          <a:xfrm>
            <a:off x="1220028" y="572899"/>
            <a:ext cx="7612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O" sz="28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Fifth generation ECMWF reanalysis (ERA5)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FBE5CE-FE20-7FF2-D2C8-AB91B351A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60" b="26008"/>
          <a:stretch/>
        </p:blipFill>
        <p:spPr>
          <a:xfrm>
            <a:off x="3738383" y="1509747"/>
            <a:ext cx="4956274" cy="26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5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D81714-536C-2C6D-6DAF-ACB4D9C14631}"/>
              </a:ext>
            </a:extLst>
          </p:cNvPr>
          <p:cNvSpPr txBox="1"/>
          <p:nvPr/>
        </p:nvSpPr>
        <p:spPr>
          <a:xfrm>
            <a:off x="1220028" y="501171"/>
            <a:ext cx="7612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O" sz="28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Fifth generation ECMWF reanalysis (ERA5)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9D549A-312D-3558-3BB1-2EE712BB67DE}"/>
              </a:ext>
            </a:extLst>
          </p:cNvPr>
          <p:cNvCxnSpPr>
            <a:cxnSpLocks/>
          </p:cNvCxnSpPr>
          <p:nvPr/>
        </p:nvCxnSpPr>
        <p:spPr>
          <a:xfrm flipH="1">
            <a:off x="2953523" y="1564938"/>
            <a:ext cx="10161" cy="3268994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130DB7B-E4B1-F54B-6E18-EAA624E03CF2}"/>
              </a:ext>
            </a:extLst>
          </p:cNvPr>
          <p:cNvSpPr txBox="1"/>
          <p:nvPr/>
        </p:nvSpPr>
        <p:spPr>
          <a:xfrm>
            <a:off x="365670" y="1334104"/>
            <a:ext cx="190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Surface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Nunito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B9ED7-B39C-7B8C-CB1D-9ED5D4175EAD}"/>
              </a:ext>
            </a:extLst>
          </p:cNvPr>
          <p:cNvSpPr txBox="1"/>
          <p:nvPr/>
        </p:nvSpPr>
        <p:spPr>
          <a:xfrm>
            <a:off x="6384345" y="1334105"/>
            <a:ext cx="2590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Pressure Levels</a:t>
            </a:r>
            <a:r>
              <a:rPr lang="en-US" sz="1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Nunito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216E0-79AB-5ED2-D2C0-658BC2D1EDDA}"/>
              </a:ext>
            </a:extLst>
          </p:cNvPr>
          <p:cNvSpPr txBox="1"/>
          <p:nvPr/>
        </p:nvSpPr>
        <p:spPr>
          <a:xfrm>
            <a:off x="49558" y="2097677"/>
            <a:ext cx="290396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10m_u_component_of_wind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10m_v_component_of_wind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2m_dewpoint_temperature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2m_temperature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land_sea_mask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mean_sea_level_pressure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sea_ice_cover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sea_surface_temperature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skin_temperature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snow_depth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surface_pressure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B44E6D-296E-402A-6B02-1BB7B02E4F0B}"/>
              </a:ext>
            </a:extLst>
          </p:cNvPr>
          <p:cNvSpPr txBox="1"/>
          <p:nvPr/>
        </p:nvSpPr>
        <p:spPr>
          <a:xfrm>
            <a:off x="3024643" y="2097677"/>
            <a:ext cx="29746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soil_temperature_level_1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soil_temperature_level_2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soil_temperature_level_3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soil_temperature_level_4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volumetric_soil_water_layer_1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volumetric_soil_water_layer_2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volumetric_soil_water_layer_3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volumetric_soil_water_layer_4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982100-9524-A278-0E91-ABD4BC96118B}"/>
              </a:ext>
            </a:extLst>
          </p:cNvPr>
          <p:cNvCxnSpPr/>
          <p:nvPr/>
        </p:nvCxnSpPr>
        <p:spPr>
          <a:xfrm>
            <a:off x="6045474" y="1481859"/>
            <a:ext cx="0" cy="3352073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6196CB-EF34-8CF1-863F-E2AF684CF87D}"/>
              </a:ext>
            </a:extLst>
          </p:cNvPr>
          <p:cNvSpPr txBox="1"/>
          <p:nvPr/>
        </p:nvSpPr>
        <p:spPr>
          <a:xfrm>
            <a:off x="3505462" y="1334104"/>
            <a:ext cx="1908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Soil (</a:t>
            </a:r>
            <a:r>
              <a:rPr lang="es-ES_tradnl" sz="1200" kern="1200" dirty="0">
                <a:solidFill>
                  <a:srgbClr val="304B72"/>
                </a:solidFill>
                <a:highlight>
                  <a:srgbClr val="FFFF00"/>
                </a:highlight>
                <a:latin typeface="Avenir Book" panose="02000503020000020003" pitchFamily="2" charset="0"/>
                <a:ea typeface="+mn-ea"/>
                <a:cs typeface="+mn-cs"/>
              </a:rPr>
              <a:t>Parametrización</a:t>
            </a:r>
            <a:r>
              <a:rPr lang="en-US" sz="1200" kern="1200" dirty="0">
                <a:solidFill>
                  <a:srgbClr val="304B72"/>
                </a:solidFill>
                <a:highlight>
                  <a:srgbClr val="FFFF00"/>
                </a:highlight>
                <a:latin typeface="Avenir Book" panose="02000503020000020003" pitchFamily="2" charset="0"/>
                <a:ea typeface="+mn-ea"/>
                <a:cs typeface="+mn-cs"/>
              </a:rPr>
              <a:t>?</a:t>
            </a:r>
            <a:r>
              <a:rPr lang="en-US" sz="2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)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Nunito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A023C0-0E6F-A872-A399-EFE4414B0C66}"/>
              </a:ext>
            </a:extLst>
          </p:cNvPr>
          <p:cNvSpPr txBox="1"/>
          <p:nvPr/>
        </p:nvSpPr>
        <p:spPr>
          <a:xfrm>
            <a:off x="6424779" y="2097677"/>
            <a:ext cx="24075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geopotential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relative_humidity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u_component_of_wind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O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v_component_of_wind</a:t>
            </a:r>
          </a:p>
        </p:txBody>
      </p:sp>
    </p:spTree>
    <p:extLst>
      <p:ext uri="{BB962C8B-B14F-4D97-AF65-F5344CB8AC3E}">
        <p14:creationId xmlns:p14="http://schemas.microsoft.com/office/powerpoint/2010/main" val="2848987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C6F51-441E-44C7-95C6-B9ED66653A55}"/>
              </a:ext>
            </a:extLst>
          </p:cNvPr>
          <p:cNvSpPr txBox="1"/>
          <p:nvPr/>
        </p:nvSpPr>
        <p:spPr>
          <a:xfrm>
            <a:off x="452904" y="1910030"/>
            <a:ext cx="8351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dirty="0" err="1">
                <a:solidFill>
                  <a:srgbClr val="304B72"/>
                </a:solidFill>
                <a:latin typeface="Avenir Book" panose="02000503020000020003" pitchFamily="2" charset="0"/>
              </a:rPr>
              <a:t>Jupyter</a:t>
            </a:r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 Notebook</a:t>
            </a:r>
          </a:p>
          <a:p>
            <a:pPr algn="ctr"/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Página de descarga</a:t>
            </a:r>
            <a:endParaRPr lang="es-ES_tradnl" sz="2800" b="1" dirty="0">
              <a:solidFill>
                <a:srgbClr val="304B72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2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cds.climate.copernicus.eu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400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cdsapp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#!/home</a:t>
            </a:r>
            <a:endParaRPr lang="en-CO" sz="2400" dirty="0"/>
          </a:p>
        </p:txBody>
      </p:sp>
    </p:spTree>
    <p:extLst>
      <p:ext uri="{BB962C8B-B14F-4D97-AF65-F5344CB8AC3E}">
        <p14:creationId xmlns:p14="http://schemas.microsoft.com/office/powerpoint/2010/main" val="3234421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311700" y="645068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n-U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CESM Global Bias-Corrected CMIP5 (Intermediate)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B9B033-C5F2-B05A-41C4-AD83125D4840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EA47A4-A878-65F1-D683-CAC9AB1618F3}"/>
              </a:ext>
            </a:extLst>
          </p:cNvPr>
          <p:cNvSpPr txBox="1"/>
          <p:nvPr/>
        </p:nvSpPr>
        <p:spPr>
          <a:xfrm>
            <a:off x="127107" y="1491813"/>
            <a:ext cx="398455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20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Características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Nunito" panose="020F0502020204030204" pitchFamily="34" charset="0"/>
              </a:rPr>
              <a:t>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 bias-corrected climate model data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Historical, RCP 4.5, RCP 6.0 y RCP 8.5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Descarga libre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1°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Resolución temporal: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6 </a:t>
            </a:r>
            <a:r>
              <a:rPr lang="es-ES_tradnl" dirty="0" err="1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Hr</a:t>
            </a:r>
            <a:endParaRPr lang="es-ES_tradnl" dirty="0">
              <a:solidFill>
                <a:schemeClr val="dk1"/>
              </a:solidFill>
              <a:highlight>
                <a:schemeClr val="lt1"/>
              </a:highlight>
              <a:latin typeface="Avenir Book" panose="02000503020000020003" pitchFamily="2" charset="0"/>
              <a:cs typeface="Courier New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temporal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1951 – 2100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Cobertura espacial: 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Global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Tamaño</a:t>
            </a:r>
            <a:r>
              <a:rPr lang="es-ES_tradnl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: 31.88 MB (Cada archivo)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8F5E-A59A-938D-72C3-E04161F4BEBD}"/>
              </a:ext>
            </a:extLst>
          </p:cNvPr>
          <p:cNvSpPr txBox="1"/>
          <p:nvPr/>
        </p:nvSpPr>
        <p:spPr>
          <a:xfrm>
            <a:off x="4044100" y="40933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_tradnl" sz="1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Ejemplo del pronóstico del modelo CESM data</a:t>
            </a:r>
            <a:endParaRPr lang="es-ES_tradnl" b="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0FD28-476E-46DE-948D-4495C9870DB0}"/>
              </a:ext>
            </a:extLst>
          </p:cNvPr>
          <p:cNvSpPr txBox="1"/>
          <p:nvPr/>
        </p:nvSpPr>
        <p:spPr>
          <a:xfrm>
            <a:off x="127107" y="4678391"/>
            <a:ext cx="52178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https://</a:t>
            </a:r>
            <a:r>
              <a:rPr lang="en-US" dirty="0" err="1">
                <a:solidFill>
                  <a:srgbClr val="1155CC"/>
                </a:solidFill>
                <a:latin typeface="Arial" panose="020B0604020202020204" pitchFamily="34" charset="0"/>
              </a:rPr>
              <a:t>rda.ucar.edu</a:t>
            </a:r>
            <a:r>
              <a:rPr lang="en-US" dirty="0">
                <a:solidFill>
                  <a:srgbClr val="1155CC"/>
                </a:solidFill>
                <a:latin typeface="Arial" panose="020B0604020202020204" pitchFamily="34" charset="0"/>
              </a:rPr>
              <a:t>/datasets/ds316.1/</a:t>
            </a:r>
            <a:endParaRPr lang="en-CO" dirty="0">
              <a:solidFill>
                <a:srgbClr val="1155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CB274-DB18-550A-631F-3D6B5B496485}"/>
              </a:ext>
            </a:extLst>
          </p:cNvPr>
          <p:cNvSpPr txBox="1"/>
          <p:nvPr/>
        </p:nvSpPr>
        <p:spPr>
          <a:xfrm>
            <a:off x="127107" y="4429988"/>
            <a:ext cx="3984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_tradnl" sz="1400" b="1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Link de descarga: </a:t>
            </a:r>
            <a:endParaRPr lang="es-ES_tradnl" b="1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33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DD88B7-6031-0CEF-9B0A-73988740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73" y="1409525"/>
            <a:ext cx="4318427" cy="3365090"/>
          </a:xfrm>
          <a:prstGeom prst="rect">
            <a:avLst/>
          </a:prstGeom>
        </p:spPr>
      </p:pic>
      <p:sp>
        <p:nvSpPr>
          <p:cNvPr id="5" name="Google Shape;209;p35">
            <a:extLst>
              <a:ext uri="{FF2B5EF4-FFF2-40B4-BE49-F238E27FC236}">
                <a16:creationId xmlns:a16="http://schemas.microsoft.com/office/drawing/2014/main" id="{A272EA74-2E46-95EC-B172-6BD181112C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81446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s-ES_tradnl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CESM Global </a:t>
            </a:r>
            <a:r>
              <a:rPr lang="es-ES_tradnl" kern="1200" dirty="0" err="1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Bias-Corrected</a:t>
            </a:r>
            <a:r>
              <a:rPr lang="es-ES_tradnl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Documentación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6ECCA7-4471-7595-8D66-AC959772D579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CEE0545-3513-A82F-17A3-F49D1995C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518" y="1409525"/>
            <a:ext cx="4267909" cy="33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4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Google Shape;69;p15"/>
          <p:cNvGraphicFramePr/>
          <p:nvPr>
            <p:extLst>
              <p:ext uri="{D42A27DB-BD31-4B8C-83A1-F6EECF244321}">
                <p14:modId xmlns:p14="http://schemas.microsoft.com/office/powerpoint/2010/main" val="1620506429"/>
              </p:ext>
            </p:extLst>
          </p:nvPr>
        </p:nvGraphicFramePr>
        <p:xfrm>
          <a:off x="434025" y="1194350"/>
          <a:ext cx="8294650" cy="1017673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7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Semana 4: Ejecución y Post-Procesamiento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10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Ejecución del ARW para cada proyecto específico, generación de archivos de resultados del modelo WRF (hands-on).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11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Procesamiento de los resultados obtenidos del modelo WRF, exploración de diferentes herramientas disponibles por los desarrolladores (NCO, PLEV, ncview) del modelo y herramientas desarrolladas en python (Xarray, pywrf, Zarr)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12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Planteamiento de escenarios y simulaciones ideales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3</a:t>
                      </a:r>
                      <a:endParaRPr sz="1000" dirty="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0" name="Google Shape;70;p15"/>
          <p:cNvGraphicFramePr/>
          <p:nvPr>
            <p:extLst>
              <p:ext uri="{D42A27DB-BD31-4B8C-83A1-F6EECF244321}">
                <p14:modId xmlns:p14="http://schemas.microsoft.com/office/powerpoint/2010/main" val="1448078148"/>
              </p:ext>
            </p:extLst>
          </p:nvPr>
        </p:nvGraphicFramePr>
        <p:xfrm>
          <a:off x="434025" y="2541925"/>
          <a:ext cx="8294650" cy="1173798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37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Semana 5: WRF-Hydro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13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Introducción, Generalidades y compilación de la componente Hydro del modelo WRF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14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Descripción de archivo de configuración y ejecución de caso de prueba</a:t>
                      </a:r>
                      <a:endParaRPr sz="100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15</a:t>
                      </a:r>
                      <a:endParaRPr sz="1000"/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Sustentaciones proyectos, retroalimentación del curso, sugerencias (modelo operacional de pronóstico de SIATA) y conclusiones finales</a:t>
                      </a:r>
                      <a:endParaRPr sz="1000" dirty="0"/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3</a:t>
                      </a:r>
                      <a:endParaRPr sz="100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/>
                        <a:t>Total Horas</a:t>
                      </a:r>
                      <a:endParaRPr sz="1000" b="1"/>
                    </a:p>
                  </a:txBody>
                  <a:tcPr marL="28575" marR="28575" marT="19050" marB="19050" anchor="ctr"/>
                </a:tc>
                <a:tc hMerge="1">
                  <a:txBody>
                    <a:bodyPr/>
                    <a:lstStyle/>
                    <a:p>
                      <a:endParaRPr lang="en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 dirty="0"/>
                        <a:t>42</a:t>
                      </a:r>
                      <a:endParaRPr sz="1000" b="1" dirty="0"/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Google Shape;71;p15"/>
          <p:cNvSpPr txBox="1"/>
          <p:nvPr/>
        </p:nvSpPr>
        <p:spPr>
          <a:xfrm>
            <a:off x="311700" y="3866712"/>
            <a:ext cx="8520600" cy="115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  <a:latin typeface="Avenir Book" panose="02000503020000020003" pitchFamily="2" charset="0"/>
              </a:rPr>
              <a:t>Proyecto específico: </a:t>
            </a:r>
            <a:r>
              <a:rPr lang="es" sz="1100" dirty="0">
                <a:solidFill>
                  <a:schemeClr val="dk1"/>
                </a:solidFill>
                <a:latin typeface="Avenir Book" panose="02000503020000020003" pitchFamily="2" charset="0"/>
              </a:rPr>
              <a:t>Cada asistente (o en parejas) debe diseñar una ejecución del modelo WRF según intereses específicos, aplicando lo aprendido (diseño, preprocesamiento, ejecución y post procesamiento) a lo largo del Workshop, los resultados obtenidos se discutirán en la última sesión. </a:t>
            </a: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dk1"/>
                </a:solidFill>
                <a:latin typeface="Avenir Book" panose="02000503020000020003" pitchFamily="2" charset="0"/>
              </a:rPr>
              <a:t>Recopilacion de errors frecuentes: </a:t>
            </a:r>
            <a:r>
              <a:rPr lang="es" sz="1100" dirty="0">
                <a:solidFill>
                  <a:schemeClr val="dk1"/>
                </a:solidFill>
                <a:latin typeface="Avenir Book" panose="02000503020000020003" pitchFamily="2" charset="0"/>
              </a:rPr>
              <a:t>Screenshot de los errores y una breve descripcion de como se soluciono (documento compartido), al final todos tendremos acceso al documento.  </a:t>
            </a:r>
            <a:endParaRPr sz="1500" dirty="0">
              <a:latin typeface="Avenir Book" panose="02000503020000020003" pitchFamily="2" charset="0"/>
            </a:endParaRPr>
          </a:p>
        </p:txBody>
      </p:sp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455D3D3F-07CD-DE48-E58A-BDA1A04EE8EC}"/>
              </a:ext>
            </a:extLst>
          </p:cNvPr>
          <p:cNvSpPr txBox="1">
            <a:spLocks/>
          </p:cNvSpPr>
          <p:nvPr/>
        </p:nvSpPr>
        <p:spPr>
          <a:xfrm>
            <a:off x="208075" y="1703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990"/>
            </a:pPr>
            <a:r>
              <a:rPr lang="es-ES_tradnl" sz="3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Cronograma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9;p35">
            <a:extLst>
              <a:ext uri="{FF2B5EF4-FFF2-40B4-BE49-F238E27FC236}">
                <a16:creationId xmlns:a16="http://schemas.microsoft.com/office/drawing/2014/main" id="{A272EA74-2E46-95EC-B172-6BD181112C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81446"/>
            <a:ext cx="8520600" cy="707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r"/>
            <a:r>
              <a:rPr lang="en-U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CESM Global Bias-Corrected Documentation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6ECCA7-4471-7595-8D66-AC959772D579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E15DFC-8FE1-33E2-9136-916477442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1" y="1430426"/>
            <a:ext cx="4167766" cy="2920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1EE69-C94B-1F07-D29F-6AD2D9DB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35" y="1873760"/>
            <a:ext cx="4167766" cy="16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50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C6F51-441E-44C7-95C6-B9ED66653A55}"/>
              </a:ext>
            </a:extLst>
          </p:cNvPr>
          <p:cNvSpPr txBox="1"/>
          <p:nvPr/>
        </p:nvSpPr>
        <p:spPr>
          <a:xfrm>
            <a:off x="333129" y="740575"/>
            <a:ext cx="82381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dirty="0">
                <a:solidFill>
                  <a:srgbClr val="304B72"/>
                </a:solidFill>
                <a:latin typeface="Avenir Book" panose="02000503020000020003" pitchFamily="2" charset="0"/>
              </a:rPr>
              <a:t>Pagina de descarga</a:t>
            </a:r>
          </a:p>
          <a:p>
            <a:pPr algn="ctr"/>
            <a:r>
              <a:rPr lang="en-US" sz="2800" dirty="0">
                <a:solidFill>
                  <a:srgbClr val="1155CC"/>
                </a:solidFill>
                <a:latin typeface="Arial" panose="020B0604020202020204" pitchFamily="34" charset="0"/>
              </a:rPr>
              <a:t>https://</a:t>
            </a:r>
            <a:r>
              <a:rPr lang="en-US" sz="2800" dirty="0" err="1">
                <a:solidFill>
                  <a:srgbClr val="1155CC"/>
                </a:solidFill>
                <a:latin typeface="Arial" panose="020B0604020202020204" pitchFamily="34" charset="0"/>
              </a:rPr>
              <a:t>rda.ucar.edu</a:t>
            </a:r>
            <a:r>
              <a:rPr lang="en-US" sz="2800" dirty="0">
                <a:solidFill>
                  <a:srgbClr val="1155CC"/>
                </a:solidFill>
                <a:latin typeface="Arial" panose="020B0604020202020204" pitchFamily="34" charset="0"/>
              </a:rPr>
              <a:t>/datasets/ds316.1/</a:t>
            </a:r>
            <a:endParaRPr lang="en-CO" sz="2800" dirty="0">
              <a:solidFill>
                <a:srgbClr val="1155CC"/>
              </a:solidFill>
              <a:latin typeface="Arial" panose="020B0604020202020204" pitchFamily="34" charset="0"/>
            </a:endParaRPr>
          </a:p>
          <a:p>
            <a:pPr algn="ctr"/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** Es necesario crear una cuenta para la descarga</a:t>
            </a:r>
          </a:p>
          <a:p>
            <a:pPr algn="ctr"/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which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csh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,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which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</a:t>
            </a:r>
            <a:r>
              <a:rPr lang="es-ES_tradnl" sz="1800" dirty="0" err="1">
                <a:solidFill>
                  <a:srgbClr val="304B72"/>
                </a:solidFill>
                <a:latin typeface="Avenir Book" panose="02000503020000020003" pitchFamily="2" charset="0"/>
              </a:rPr>
              <a:t>wget</a:t>
            </a:r>
            <a:r>
              <a:rPr lang="es-ES_tradnl" sz="1800" dirty="0">
                <a:solidFill>
                  <a:srgbClr val="304B72"/>
                </a:solidFill>
                <a:latin typeface="Avenir Book" panose="02000503020000020003" pitchFamily="2" charset="0"/>
              </a:rPr>
              <a:t>  </a:t>
            </a:r>
          </a:p>
          <a:p>
            <a:pPr algn="ctr"/>
            <a:endParaRPr lang="es-ES_tradnl" sz="1800" dirty="0">
              <a:solidFill>
                <a:srgbClr val="304B72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75C64-DEB6-4E3D-8EE7-C082F37B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58" y="2367107"/>
            <a:ext cx="6940484" cy="25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94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950A7-B10D-5BDB-20C2-0ED6170E8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9733"/>
            <a:ext cx="7772400" cy="383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163C7-0855-F3EB-C384-CCD35250E0E6}"/>
              </a:ext>
            </a:extLst>
          </p:cNvPr>
          <p:cNvSpPr txBox="1"/>
          <p:nvPr/>
        </p:nvSpPr>
        <p:spPr>
          <a:xfrm>
            <a:off x="1351280" y="362465"/>
            <a:ext cx="6283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O" dirty="0"/>
              <a:t>https://www.scidb.cn/en/detail?dataSetId=791587189614968832#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CAE81-3978-140C-A4DE-3201439F884F}"/>
              </a:ext>
            </a:extLst>
          </p:cNvPr>
          <p:cNvSpPr txBox="1"/>
          <p:nvPr/>
        </p:nvSpPr>
        <p:spPr>
          <a:xfrm>
            <a:off x="1212850" y="670242"/>
            <a:ext cx="6560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O" dirty="0"/>
              <a:t>https://github.com/lzhenn/cmip6-to-wrfinterm#mpi-esm-1-2-hr-default</a:t>
            </a:r>
          </a:p>
        </p:txBody>
      </p:sp>
    </p:spTree>
    <p:extLst>
      <p:ext uri="{BB962C8B-B14F-4D97-AF65-F5344CB8AC3E}">
        <p14:creationId xmlns:p14="http://schemas.microsoft.com/office/powerpoint/2010/main" val="1832240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22DF-B118-3463-EBB0-19B06C054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09550"/>
            <a:ext cx="8520600" cy="4724400"/>
          </a:xfrm>
        </p:spPr>
        <p:txBody>
          <a:bodyPr/>
          <a:lstStyle/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bottleneck</a:t>
            </a: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certify</a:t>
            </a: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cftime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mkl_fft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mkl_random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mkl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-service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netcdf4</a:t>
            </a: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pyparsing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numexpr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numpy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packaging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pandas</a:t>
            </a: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python-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dateutil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pytz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scipy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six</a:t>
            </a: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-forge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typing_extensions</a:t>
            </a:r>
            <a:endParaRPr lang="en-US" sz="14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conda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 install -c anaconda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Consolas" panose="020B0609020204030204" pitchFamily="49" charset="0"/>
              </a:rPr>
              <a:t>xarray</a:t>
            </a:r>
            <a:endParaRPr lang="en-US" sz="1400" b="0" i="0" dirty="0">
              <a:solidFill>
                <a:srgbClr val="333333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29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9AEB-C94C-71A8-125A-44C72992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www.nature.com</a:t>
            </a:r>
            <a:r>
              <a:rPr lang="en-US" dirty="0"/>
              <a:t>/articles/s41597-021-01079-3</a:t>
            </a:r>
            <a:endParaRPr lang="en-C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5885D-4373-0C94-291B-F01497DC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166984"/>
            <a:ext cx="5918200" cy="370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4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9;p35">
            <a:extLst>
              <a:ext uri="{FF2B5EF4-FFF2-40B4-BE49-F238E27FC236}">
                <a16:creationId xmlns:a16="http://schemas.microsoft.com/office/drawing/2014/main" id="{A272EA74-2E46-95EC-B172-6BD181112C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230283"/>
            <a:ext cx="8520600" cy="19251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es-ES_tradnl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path_binarios</a:t>
            </a:r>
            <a:r>
              <a:rPr lang="es-ES_tradnl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/opt/WRF/ARW/BIN</a:t>
            </a:r>
            <a:b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US" sz="2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path_geog</a:t>
            </a:r>
            <a: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/opt/WRF/WPS_GEOG</a:t>
            </a:r>
            <a:b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b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" OUTPUT FROM WRF V4.1.5 MODEL”</a:t>
            </a:r>
            <a:b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"OUTPUT FROM GEOGRID V4.2"</a:t>
            </a:r>
            <a:br>
              <a:rPr lang="en-US" sz="2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s-ES_tradnl" sz="3600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6ECCA7-4471-7595-8D66-AC959772D579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E0BF1E-BF45-2A26-19EA-099326D67FD5}"/>
              </a:ext>
            </a:extLst>
          </p:cNvPr>
          <p:cNvSpPr txBox="1"/>
          <p:nvPr/>
        </p:nvSpPr>
        <p:spPr>
          <a:xfrm>
            <a:off x="414779" y="515630"/>
            <a:ext cx="84175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Exploración de Miel – Viejo</a:t>
            </a:r>
            <a:b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</a:br>
            <a: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s-ES_tradnl" sz="3600" kern="1200" dirty="0" err="1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ip</a:t>
            </a:r>
            <a:r>
              <a:rPr lang="es-ES_tradnl" sz="3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: 192.168.1.62</a:t>
            </a:r>
            <a:endParaRPr lang="en-CO" sz="3600" dirty="0"/>
          </a:p>
        </p:txBody>
      </p:sp>
    </p:spTree>
    <p:extLst>
      <p:ext uri="{BB962C8B-B14F-4D97-AF65-F5344CB8AC3E}">
        <p14:creationId xmlns:p14="http://schemas.microsoft.com/office/powerpoint/2010/main" val="14116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047109-2EED-A36D-B0B4-DACFB6B6B36B}"/>
              </a:ext>
            </a:extLst>
          </p:cNvPr>
          <p:cNvSpPr txBox="1"/>
          <p:nvPr/>
        </p:nvSpPr>
        <p:spPr>
          <a:xfrm>
            <a:off x="452904" y="1931374"/>
            <a:ext cx="8238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800" dirty="0">
                <a:solidFill>
                  <a:srgbClr val="304B72"/>
                </a:solidFill>
                <a:latin typeface="Avenir Book" panose="02000503020000020003" pitchFamily="2" charset="0"/>
              </a:rPr>
              <a:t>Fuentes de datos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3C0C0E-36E3-6337-99FA-473BC88B1C78}"/>
              </a:ext>
            </a:extLst>
          </p:cNvPr>
          <p:cNvCxnSpPr>
            <a:cxnSpLocks/>
          </p:cNvCxnSpPr>
          <p:nvPr/>
        </p:nvCxnSpPr>
        <p:spPr>
          <a:xfrm flipH="1">
            <a:off x="390801" y="2796627"/>
            <a:ext cx="8528023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0F65CA-41AF-343D-F107-0CF9574278C7}"/>
              </a:ext>
            </a:extLst>
          </p:cNvPr>
          <p:cNvSpPr txBox="1"/>
          <p:nvPr/>
        </p:nvSpPr>
        <p:spPr>
          <a:xfrm>
            <a:off x="2285999" y="301351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O" sz="2000" dirty="0">
                <a:solidFill>
                  <a:srgbClr val="304B72"/>
                </a:solidFill>
                <a:latin typeface="Avenir Book" panose="02000503020000020003" pitchFamily="2" charset="0"/>
              </a:rPr>
              <a:t>Gridded Meteorological data </a:t>
            </a:r>
          </a:p>
        </p:txBody>
      </p:sp>
    </p:spTree>
    <p:extLst>
      <p:ext uri="{BB962C8B-B14F-4D97-AF65-F5344CB8AC3E}">
        <p14:creationId xmlns:p14="http://schemas.microsoft.com/office/powerpoint/2010/main" val="161300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697DC-36DB-35C1-0ACF-79295E2E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39" y="955040"/>
            <a:ext cx="7086600" cy="4025900"/>
          </a:xfrm>
          <a:prstGeom prst="rect">
            <a:avLst/>
          </a:prstGeom>
        </p:spPr>
      </p:pic>
      <p:sp>
        <p:nvSpPr>
          <p:cNvPr id="5" name="Google Shape;100;p20">
            <a:extLst>
              <a:ext uri="{FF2B5EF4-FFF2-40B4-BE49-F238E27FC236}">
                <a16:creationId xmlns:a16="http://schemas.microsoft.com/office/drawing/2014/main" id="{3212F5C3-522E-80DB-B8A2-5B828C1BA2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24200"/>
            <a:ext cx="8520600" cy="640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Noticias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6D88B6-94F5-21AA-F6C6-D384AB7611D9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61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7EB4BD7-CC17-3FEF-6A51-6E7BDCDD4716}"/>
              </a:ext>
            </a:extLst>
          </p:cNvPr>
          <p:cNvSpPr/>
          <p:nvPr/>
        </p:nvSpPr>
        <p:spPr>
          <a:xfrm>
            <a:off x="2616337" y="2502319"/>
            <a:ext cx="2965756" cy="1452990"/>
          </a:xfrm>
          <a:prstGeom prst="rect">
            <a:avLst/>
          </a:prstGeom>
          <a:solidFill>
            <a:srgbClr val="7030A0">
              <a:alpha val="3000"/>
            </a:srgbClr>
          </a:solidFill>
          <a:ln w="127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0E61F7-EDC1-124C-F940-CA0D8A202412}"/>
              </a:ext>
            </a:extLst>
          </p:cNvPr>
          <p:cNvSpPr/>
          <p:nvPr/>
        </p:nvSpPr>
        <p:spPr>
          <a:xfrm>
            <a:off x="2736357" y="2724900"/>
            <a:ext cx="952107" cy="332170"/>
          </a:xfrm>
          <a:prstGeom prst="rect">
            <a:avLst/>
          </a:prstGeom>
          <a:solidFill>
            <a:schemeClr val="accent1">
              <a:alpha val="10104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CB3DC7-2E21-58DD-FC8F-0C100A285FB6}"/>
              </a:ext>
            </a:extLst>
          </p:cNvPr>
          <p:cNvSpPr/>
          <p:nvPr/>
        </p:nvSpPr>
        <p:spPr>
          <a:xfrm>
            <a:off x="7462550" y="2900245"/>
            <a:ext cx="1197204" cy="641022"/>
          </a:xfrm>
          <a:prstGeom prst="ellipse">
            <a:avLst/>
          </a:prstGeom>
          <a:solidFill>
            <a:srgbClr val="FF0000">
              <a:alpha val="10104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3F76F-A249-E8C0-5E30-97AD4121C224}"/>
              </a:ext>
            </a:extLst>
          </p:cNvPr>
          <p:cNvSpPr txBox="1"/>
          <p:nvPr/>
        </p:nvSpPr>
        <p:spPr>
          <a:xfrm>
            <a:off x="7424842" y="3066867"/>
            <a:ext cx="1272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ARW-Model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B7978-6B2C-707E-1DB7-8D269A8214AD}"/>
              </a:ext>
            </a:extLst>
          </p:cNvPr>
          <p:cNvSpPr txBox="1"/>
          <p:nvPr/>
        </p:nvSpPr>
        <p:spPr>
          <a:xfrm>
            <a:off x="2736357" y="2737037"/>
            <a:ext cx="952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Geogrid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798DA-182C-E54C-E248-5D207CFE3158}"/>
              </a:ext>
            </a:extLst>
          </p:cNvPr>
          <p:cNvSpPr/>
          <p:nvPr/>
        </p:nvSpPr>
        <p:spPr>
          <a:xfrm>
            <a:off x="2736357" y="3386326"/>
            <a:ext cx="952107" cy="332170"/>
          </a:xfrm>
          <a:prstGeom prst="rect">
            <a:avLst/>
          </a:prstGeom>
          <a:solidFill>
            <a:schemeClr val="accent1">
              <a:alpha val="10104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5DF8BF-448A-B087-D747-2FF0F6057CF0}"/>
              </a:ext>
            </a:extLst>
          </p:cNvPr>
          <p:cNvSpPr txBox="1"/>
          <p:nvPr/>
        </p:nvSpPr>
        <p:spPr>
          <a:xfrm>
            <a:off x="2736357" y="3398522"/>
            <a:ext cx="952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Ungrib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87B5-8794-386D-421D-E64C0252A9DF}"/>
              </a:ext>
            </a:extLst>
          </p:cNvPr>
          <p:cNvSpPr/>
          <p:nvPr/>
        </p:nvSpPr>
        <p:spPr>
          <a:xfrm>
            <a:off x="4425737" y="3056862"/>
            <a:ext cx="952107" cy="332170"/>
          </a:xfrm>
          <a:prstGeom prst="rect">
            <a:avLst/>
          </a:prstGeom>
          <a:solidFill>
            <a:schemeClr val="accent1">
              <a:alpha val="10104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FC487-2EE0-05FA-57E9-3FC30DA1975B}"/>
              </a:ext>
            </a:extLst>
          </p:cNvPr>
          <p:cNvSpPr txBox="1"/>
          <p:nvPr/>
        </p:nvSpPr>
        <p:spPr>
          <a:xfrm>
            <a:off x="4425737" y="3074061"/>
            <a:ext cx="952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Metgrid 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9BDEF85D-7171-2BC3-8FAA-3E21D3679707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3688464" y="3227950"/>
            <a:ext cx="737273" cy="324461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DAA519E-7CF0-530B-2C45-E1747B3D38A5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3688464" y="2890926"/>
            <a:ext cx="737273" cy="337024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958345-3F13-5F55-749B-5581A5F4AEF9}"/>
              </a:ext>
            </a:extLst>
          </p:cNvPr>
          <p:cNvSpPr txBox="1"/>
          <p:nvPr/>
        </p:nvSpPr>
        <p:spPr>
          <a:xfrm>
            <a:off x="-13454" y="3490298"/>
            <a:ext cx="23268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200" b="1" dirty="0">
                <a:latin typeface="Avenir Book" panose="02000503020000020003" pitchFamily="2" charset="0"/>
              </a:rPr>
              <a:t>Gridded Meteorological data: </a:t>
            </a:r>
          </a:p>
          <a:p>
            <a:pPr algn="ctr"/>
            <a:endParaRPr lang="en-CO" sz="1200" b="1" dirty="0">
              <a:latin typeface="Avenir Book" panose="02000503020000020003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O" sz="1200" dirty="0">
                <a:latin typeface="Avenir Book" panose="02000503020000020003" pitchFamily="2" charset="0"/>
              </a:rPr>
              <a:t>Global Forecast System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O" sz="1200" dirty="0">
                <a:latin typeface="Avenir Book" panose="02000503020000020003" pitchFamily="2" charset="0"/>
              </a:rPr>
              <a:t>Final Analysis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O" sz="1200" dirty="0">
                <a:latin typeface="Avenir Book" panose="02000503020000020003" pitchFamily="2" charset="0"/>
              </a:rPr>
              <a:t>ERA5 – ERA interim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149485-7C98-9767-BB6F-C5819329A6FC}"/>
              </a:ext>
            </a:extLst>
          </p:cNvPr>
          <p:cNvSpPr txBox="1"/>
          <p:nvPr/>
        </p:nvSpPr>
        <p:spPr>
          <a:xfrm>
            <a:off x="209980" y="1984732"/>
            <a:ext cx="188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200" b="1" dirty="0">
                <a:latin typeface="Avenir Book" panose="02000503020000020003" pitchFamily="2" charset="0"/>
              </a:rPr>
              <a:t>Gridded Terrestrial data: </a:t>
            </a:r>
          </a:p>
          <a:p>
            <a:pPr algn="ctr"/>
            <a:endParaRPr lang="en-CO" sz="1200" b="1" dirty="0">
              <a:latin typeface="Avenir Book" panose="02000503020000020003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O" sz="1200" dirty="0">
                <a:latin typeface="Avenir Book" panose="02000503020000020003" pitchFamily="2" charset="0"/>
              </a:rPr>
              <a:t>MODIS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CO" sz="1200" dirty="0">
                <a:latin typeface="Avenir Book" panose="02000503020000020003" pitchFamily="2" charset="0"/>
              </a:rPr>
              <a:t>USGS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7969B783-5CCB-731E-E2D7-ED3F64368EE7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2313358" y="3552411"/>
            <a:ext cx="422999" cy="461107"/>
          </a:xfrm>
          <a:prstGeom prst="bentConnector3">
            <a:avLst>
              <a:gd name="adj1" fmla="val 50000"/>
            </a:avLst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F06E3CD5-7152-CE75-D130-26A1EE1A3490}"/>
              </a:ext>
            </a:extLst>
          </p:cNvPr>
          <p:cNvCxnSpPr>
            <a:cxnSpLocks/>
            <a:stCxn id="29" idx="3"/>
            <a:endCxn id="8" idx="1"/>
          </p:cNvCxnSpPr>
          <p:nvPr/>
        </p:nvCxnSpPr>
        <p:spPr>
          <a:xfrm>
            <a:off x="2094609" y="2400231"/>
            <a:ext cx="641748" cy="490695"/>
          </a:xfrm>
          <a:prstGeom prst="bentConnector3">
            <a:avLst>
              <a:gd name="adj1" fmla="val 66568"/>
            </a:avLst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70D21BB-6D9A-2453-F710-DA70AC14D132}"/>
              </a:ext>
            </a:extLst>
          </p:cNvPr>
          <p:cNvSpPr/>
          <p:nvPr/>
        </p:nvSpPr>
        <p:spPr>
          <a:xfrm>
            <a:off x="5939100" y="3049668"/>
            <a:ext cx="952107" cy="332170"/>
          </a:xfrm>
          <a:prstGeom prst="rect">
            <a:avLst/>
          </a:prstGeom>
          <a:solidFill>
            <a:srgbClr val="92D050">
              <a:alpha val="10104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F8D816-BBE0-72FF-31E1-6DE408CB8E1B}"/>
              </a:ext>
            </a:extLst>
          </p:cNvPr>
          <p:cNvSpPr txBox="1"/>
          <p:nvPr/>
        </p:nvSpPr>
        <p:spPr>
          <a:xfrm>
            <a:off x="5939100" y="3066867"/>
            <a:ext cx="952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Real 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BAACF72-0150-97A3-5526-8149401CF673}"/>
              </a:ext>
            </a:extLst>
          </p:cNvPr>
          <p:cNvCxnSpPr>
            <a:cxnSpLocks/>
            <a:stCxn id="12" idx="3"/>
            <a:endCxn id="38" idx="1"/>
          </p:cNvCxnSpPr>
          <p:nvPr/>
        </p:nvCxnSpPr>
        <p:spPr>
          <a:xfrm flipV="1">
            <a:off x="5377844" y="3220756"/>
            <a:ext cx="561256" cy="7194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B39A797-535F-C3F4-C282-FF5F86A3D03B}"/>
              </a:ext>
            </a:extLst>
          </p:cNvPr>
          <p:cNvCxnSpPr>
            <a:cxnSpLocks/>
            <a:stCxn id="38" idx="3"/>
            <a:endCxn id="7" idx="1"/>
          </p:cNvCxnSpPr>
          <p:nvPr/>
        </p:nvCxnSpPr>
        <p:spPr>
          <a:xfrm>
            <a:off x="6891207" y="3220756"/>
            <a:ext cx="533635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6B15322-BFA1-16D8-DA0C-48E26503D10B}"/>
              </a:ext>
            </a:extLst>
          </p:cNvPr>
          <p:cNvSpPr/>
          <p:nvPr/>
        </p:nvSpPr>
        <p:spPr>
          <a:xfrm>
            <a:off x="5939100" y="1641260"/>
            <a:ext cx="952107" cy="332170"/>
          </a:xfrm>
          <a:prstGeom prst="rect">
            <a:avLst/>
          </a:prstGeom>
          <a:solidFill>
            <a:srgbClr val="92D050">
              <a:alpha val="10104"/>
            </a:srgbClr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258977-736F-1788-D274-A62CDF5FAAEB}"/>
              </a:ext>
            </a:extLst>
          </p:cNvPr>
          <p:cNvSpPr txBox="1"/>
          <p:nvPr/>
        </p:nvSpPr>
        <p:spPr>
          <a:xfrm>
            <a:off x="5939099" y="1653081"/>
            <a:ext cx="952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WRF-DA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DE56E62-7139-0EF7-6BF2-3E2F7B363687}"/>
              </a:ext>
            </a:extLst>
          </p:cNvPr>
          <p:cNvCxnSpPr>
            <a:cxnSpLocks/>
            <a:stCxn id="47" idx="2"/>
            <a:endCxn id="38" idx="0"/>
          </p:cNvCxnSpPr>
          <p:nvPr/>
        </p:nvCxnSpPr>
        <p:spPr>
          <a:xfrm>
            <a:off x="6415153" y="1960858"/>
            <a:ext cx="1" cy="1106009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BEB8CDB-70F4-5CBE-2665-EF13355D09D2}"/>
              </a:ext>
            </a:extLst>
          </p:cNvPr>
          <p:cNvSpPr txBox="1"/>
          <p:nvPr/>
        </p:nvSpPr>
        <p:spPr>
          <a:xfrm>
            <a:off x="2574222" y="4042013"/>
            <a:ext cx="2965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sz="1200" b="1" dirty="0">
                <a:latin typeface="Avenir Book" panose="02000503020000020003" pitchFamily="2" charset="0"/>
              </a:rPr>
              <a:t>WRF Pre-processing System (WPS)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9AE73E-AAF7-B362-8A38-72CC89254623}"/>
              </a:ext>
            </a:extLst>
          </p:cNvPr>
          <p:cNvSpPr txBox="1"/>
          <p:nvPr/>
        </p:nvSpPr>
        <p:spPr>
          <a:xfrm>
            <a:off x="3157387" y="1400307"/>
            <a:ext cx="188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Observaciones In-situ</a:t>
            </a:r>
          </a:p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Radar meteorológico</a:t>
            </a:r>
          </a:p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Radiosondas</a:t>
            </a:r>
          </a:p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Perfiles - radiómetro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253C1F-5022-D1C0-F371-36A32FEFC811}"/>
              </a:ext>
            </a:extLst>
          </p:cNvPr>
          <p:cNvCxnSpPr>
            <a:cxnSpLocks/>
            <a:stCxn id="55" idx="3"/>
            <a:endCxn id="47" idx="1"/>
          </p:cNvCxnSpPr>
          <p:nvPr/>
        </p:nvCxnSpPr>
        <p:spPr>
          <a:xfrm flipV="1">
            <a:off x="5042016" y="1806970"/>
            <a:ext cx="897083" cy="8836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00;p20">
            <a:extLst>
              <a:ext uri="{FF2B5EF4-FFF2-40B4-BE49-F238E27FC236}">
                <a16:creationId xmlns:a16="http://schemas.microsoft.com/office/drawing/2014/main" id="{624490C5-828D-D2A6-B615-EE52153E13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24200"/>
            <a:ext cx="8520600" cy="640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F</a:t>
            </a:r>
            <a:r>
              <a:rPr lang="en-U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l</a:t>
            </a:r>
            <a:r>
              <a:rPr lang="es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ujo de las componentes del modelo WRF</a:t>
            </a:r>
            <a:endParaRPr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740D5B2-A906-CBD9-0517-2A1D9B914CCB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F3470598-800F-2A08-BA22-9D3CE1F2E66A}"/>
              </a:ext>
            </a:extLst>
          </p:cNvPr>
          <p:cNvSpPr/>
          <p:nvPr/>
        </p:nvSpPr>
        <p:spPr>
          <a:xfrm>
            <a:off x="7193317" y="4015376"/>
            <a:ext cx="1730842" cy="332170"/>
          </a:xfrm>
          <a:prstGeom prst="rect">
            <a:avLst/>
          </a:prstGeom>
          <a:solidFill>
            <a:srgbClr val="FFFF00">
              <a:alpha val="10104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F27F389-2049-80EC-0A4A-74075E1D19D4}"/>
              </a:ext>
            </a:extLst>
          </p:cNvPr>
          <p:cNvSpPr txBox="1"/>
          <p:nvPr/>
        </p:nvSpPr>
        <p:spPr>
          <a:xfrm>
            <a:off x="7155611" y="4026900"/>
            <a:ext cx="176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O" dirty="0">
                <a:latin typeface="Avenir Book" panose="02000503020000020003" pitchFamily="2" charset="0"/>
              </a:rPr>
              <a:t>Post Procesamiento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74CDE8D-C3C2-CC4C-28FB-9048BB62312E}"/>
              </a:ext>
            </a:extLst>
          </p:cNvPr>
          <p:cNvCxnSpPr>
            <a:cxnSpLocks/>
            <a:stCxn id="6" idx="4"/>
            <a:endCxn id="66" idx="0"/>
          </p:cNvCxnSpPr>
          <p:nvPr/>
        </p:nvCxnSpPr>
        <p:spPr>
          <a:xfrm flipH="1">
            <a:off x="8058738" y="3541267"/>
            <a:ext cx="2414" cy="474109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C714624-1857-3468-E5C7-56FB82BA35E5}"/>
              </a:ext>
            </a:extLst>
          </p:cNvPr>
          <p:cNvSpPr txBox="1"/>
          <p:nvPr/>
        </p:nvSpPr>
        <p:spPr>
          <a:xfrm>
            <a:off x="7248433" y="4541961"/>
            <a:ext cx="81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Python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32B1C6-35ED-A330-A4C5-421AA41EC3EB}"/>
              </a:ext>
            </a:extLst>
          </p:cNvPr>
          <p:cNvSpPr txBox="1"/>
          <p:nvPr/>
        </p:nvSpPr>
        <p:spPr>
          <a:xfrm>
            <a:off x="8127929" y="4536738"/>
            <a:ext cx="81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venir Book" panose="02000503020000020003" pitchFamily="2" charset="0"/>
              </a:rPr>
              <a:t>NCL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A9793-94B9-6A96-CB12-78933702E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849" y="1407648"/>
            <a:ext cx="2326813" cy="232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35488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>
              <a:buSzPts val="990"/>
            </a:pPr>
            <a:r>
              <a:rPr lang="es-ES" sz="3400" kern="1200" dirty="0" err="1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Vilhem</a:t>
            </a:r>
            <a:r>
              <a:rPr lang="es-ES" sz="3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 </a:t>
            </a:r>
            <a:r>
              <a:rPr lang="es-ES" sz="3400" kern="1200" dirty="0" err="1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Bjerkness</a:t>
            </a:r>
            <a:r>
              <a:rPr lang="es-ES" sz="34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– (1904) </a:t>
            </a:r>
            <a:endParaRPr sz="3400" kern="1200" dirty="0">
              <a:solidFill>
                <a:srgbClr val="304B7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C5A2B-8600-CE3B-A856-17F3B3C53EA8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34E28A-9A57-92C0-1DE9-345EC087C551}"/>
              </a:ext>
            </a:extLst>
          </p:cNvPr>
          <p:cNvSpPr txBox="1"/>
          <p:nvPr/>
        </p:nvSpPr>
        <p:spPr>
          <a:xfrm>
            <a:off x="3476625" y="1021644"/>
            <a:ext cx="53556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i="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In 1904, he published a paper suggesting that it would be possible to forecast the weather by solving a system of nonlinear partial differential equations. </a:t>
            </a:r>
            <a:endParaRPr lang="en-CO" dirty="0"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4D17F-D1D0-5045-C1D9-B3CE7142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1021644"/>
            <a:ext cx="2729692" cy="3766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3BC84-0607-A762-544C-E75FD62B01A2}"/>
              </a:ext>
            </a:extLst>
          </p:cNvPr>
          <p:cNvSpPr txBox="1"/>
          <p:nvPr/>
        </p:nvSpPr>
        <p:spPr>
          <a:xfrm>
            <a:off x="3438526" y="1951024"/>
            <a:ext cx="5431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First edition of Bjerknes’s seminal mathematical model of atmospheric dynamics, now known as “</a:t>
            </a:r>
            <a:r>
              <a:rPr lang="en-US" kern="1200" dirty="0">
                <a:solidFill>
                  <a:schemeClr val="bg2"/>
                </a:solidFill>
                <a:highlight>
                  <a:srgbClr val="FFFF00"/>
                </a:highlight>
                <a:latin typeface="Avenir Book" panose="02000503020000020003" pitchFamily="2" charset="0"/>
                <a:ea typeface="+mn-ea"/>
                <a:cs typeface="+mn-cs"/>
              </a:rPr>
              <a:t>the primitive equations of weather</a:t>
            </a: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Bjerknes</a:t>
            </a: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 argued that atmospheric physics had advanced sufficiently to allow weather to be forecast using calculations. </a:t>
            </a:r>
            <a:r>
              <a:rPr lang="en-US" kern="1200" dirty="0">
                <a:solidFill>
                  <a:schemeClr val="bg2"/>
                </a:solidFill>
                <a:highlight>
                  <a:srgbClr val="FFFF00"/>
                </a:highlight>
                <a:latin typeface="Avenir Book" panose="02000503020000020003" pitchFamily="2" charset="0"/>
                <a:ea typeface="+mn-ea"/>
                <a:cs typeface="+mn-cs"/>
              </a:rPr>
              <a:t>He developed a set of equations whose solution would, in principle, predict large-scale atmospheric motions</a:t>
            </a: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He suggested that weather prognosis (forecasting) should be considered as an </a:t>
            </a:r>
            <a:r>
              <a:rPr lang="en-US" kern="1200" dirty="0">
                <a:solidFill>
                  <a:schemeClr val="bg2"/>
                </a:solidFill>
                <a:highlight>
                  <a:srgbClr val="FFFF00"/>
                </a:highlight>
                <a:latin typeface="Avenir Book" panose="02000503020000020003" pitchFamily="2" charset="0"/>
                <a:ea typeface="+mn-ea"/>
                <a:cs typeface="+mn-cs"/>
              </a:rPr>
              <a:t>initial value problem</a:t>
            </a:r>
            <a:r>
              <a:rPr lang="en-US" kern="1200" dirty="0">
                <a:solidFill>
                  <a:schemeClr val="bg2"/>
                </a:solidFill>
                <a:latin typeface="Avenir Book" panose="02000503020000020003" pitchFamily="2" charset="0"/>
                <a:ea typeface="+mn-ea"/>
                <a:cs typeface="+mn-cs"/>
              </a:rPr>
              <a:t> of mathematical physics and could be carried out by integrating the governing equations forward in time, starting from the observed, initial state of the atmosphere. </a:t>
            </a:r>
            <a:endParaRPr lang="en-CO" kern="1200" dirty="0">
              <a:solidFill>
                <a:schemeClr val="bg2"/>
              </a:solidFill>
              <a:latin typeface="Avenir Book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35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C5A2B-8600-CE3B-A856-17F3B3C53EA8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2">
            <a:extLst>
              <a:ext uri="{FF2B5EF4-FFF2-40B4-BE49-F238E27FC236}">
                <a16:creationId xmlns:a16="http://schemas.microsoft.com/office/drawing/2014/main" id="{BDBD0DE3-71F4-4A41-23D6-9FE153CA7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715"/>
            <a:ext cx="2180085" cy="1916395"/>
          </a:xfrm>
          <a:prstGeom prst="rect">
            <a:avLst/>
          </a:prstGeom>
        </p:spPr>
      </p:pic>
      <p:pic>
        <p:nvPicPr>
          <p:cNvPr id="8" name="Imagen 6">
            <a:extLst>
              <a:ext uri="{FF2B5EF4-FFF2-40B4-BE49-F238E27FC236}">
                <a16:creationId xmlns:a16="http://schemas.microsoft.com/office/drawing/2014/main" id="{5EB65823-3026-ABE5-6CBB-2BFA6033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71" y="1372715"/>
            <a:ext cx="2192296" cy="1916395"/>
          </a:xfrm>
          <a:prstGeom prst="rect">
            <a:avLst/>
          </a:prstGeom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BB802506-03C6-829E-B9A3-62514AA55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53" y="1381461"/>
            <a:ext cx="2208917" cy="1916395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54C887B3-7F04-5471-4164-956CF5E48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56" y="1381461"/>
            <a:ext cx="2205311" cy="1933888"/>
          </a:xfrm>
          <a:prstGeom prst="rect">
            <a:avLst/>
          </a:prstGeom>
        </p:spPr>
      </p:pic>
      <p:sp>
        <p:nvSpPr>
          <p:cNvPr id="12" name="CuadroTexto 9">
            <a:extLst>
              <a:ext uri="{FF2B5EF4-FFF2-40B4-BE49-F238E27FC236}">
                <a16:creationId xmlns:a16="http://schemas.microsoft.com/office/drawing/2014/main" id="{CE2D46AE-B1F3-4DBE-CB55-FFA613A6D805}"/>
              </a:ext>
            </a:extLst>
          </p:cNvPr>
          <p:cNvSpPr txBox="1"/>
          <p:nvPr/>
        </p:nvSpPr>
        <p:spPr>
          <a:xfrm>
            <a:off x="1198584" y="3310330"/>
            <a:ext cx="19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Observaciones</a:t>
            </a:r>
          </a:p>
        </p:txBody>
      </p:sp>
      <p:sp>
        <p:nvSpPr>
          <p:cNvPr id="13" name="CuadroTexto 11">
            <a:extLst>
              <a:ext uri="{FF2B5EF4-FFF2-40B4-BE49-F238E27FC236}">
                <a16:creationId xmlns:a16="http://schemas.microsoft.com/office/drawing/2014/main" id="{7B6D692D-E47C-ADF3-FAB6-BB1B6C8F27DB}"/>
              </a:ext>
            </a:extLst>
          </p:cNvPr>
          <p:cNvSpPr txBox="1"/>
          <p:nvPr/>
        </p:nvSpPr>
        <p:spPr>
          <a:xfrm>
            <a:off x="4725310" y="3310330"/>
            <a:ext cx="19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Pronóstico</a:t>
            </a:r>
          </a:p>
        </p:txBody>
      </p:sp>
      <p:sp>
        <p:nvSpPr>
          <p:cNvPr id="14" name="CuadroTexto 12">
            <a:extLst>
              <a:ext uri="{FF2B5EF4-FFF2-40B4-BE49-F238E27FC236}">
                <a16:creationId xmlns:a16="http://schemas.microsoft.com/office/drawing/2014/main" id="{880F9F4B-3678-239B-235C-5EC87D74CB53}"/>
              </a:ext>
            </a:extLst>
          </p:cNvPr>
          <p:cNvSpPr txBox="1"/>
          <p:nvPr/>
        </p:nvSpPr>
        <p:spPr>
          <a:xfrm>
            <a:off x="7047410" y="3310330"/>
            <a:ext cx="19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Asimilación</a:t>
            </a:r>
          </a:p>
        </p:txBody>
      </p:sp>
      <p:sp>
        <p:nvSpPr>
          <p:cNvPr id="15" name="CuadroTexto 13">
            <a:extLst>
              <a:ext uri="{FF2B5EF4-FFF2-40B4-BE49-F238E27FC236}">
                <a16:creationId xmlns:a16="http://schemas.microsoft.com/office/drawing/2014/main" id="{4EF187D5-EFB5-AFEA-C986-0894583EB55F}"/>
              </a:ext>
            </a:extLst>
          </p:cNvPr>
          <p:cNvSpPr txBox="1"/>
          <p:nvPr/>
        </p:nvSpPr>
        <p:spPr>
          <a:xfrm>
            <a:off x="42650" y="3854309"/>
            <a:ext cx="8889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The process of combining observations and short-range forecasts to obtain an initial condition for NWP (Daley, 1991).</a:t>
            </a:r>
            <a:r>
              <a:rPr lang="es-ES_tradnl" sz="2000" dirty="0">
                <a:solidFill>
                  <a:schemeClr val="dk1"/>
                </a:solidFill>
                <a:highlight>
                  <a:schemeClr val="lt1"/>
                </a:highlight>
                <a:latin typeface="Avenir Book" panose="02000503020000020003" pitchFamily="2" charset="0"/>
                <a:cs typeface="Courier New"/>
              </a:rPr>
              <a:t> </a:t>
            </a: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A0D4F154-E9D0-7E8F-9FF6-87F92096DFE7}"/>
              </a:ext>
            </a:extLst>
          </p:cNvPr>
          <p:cNvSpPr txBox="1"/>
          <p:nvPr/>
        </p:nvSpPr>
        <p:spPr>
          <a:xfrm>
            <a:off x="245661" y="469797"/>
            <a:ext cx="858663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1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Asimilación de datos – WRF-DA</a:t>
            </a:r>
          </a:p>
          <a:p>
            <a:pPr algn="r"/>
            <a:r>
              <a:rPr lang="es-ES_tradnl" sz="16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No vamos a hablar de esto  </a:t>
            </a:r>
          </a:p>
        </p:txBody>
      </p:sp>
    </p:spTree>
    <p:extLst>
      <p:ext uri="{BB962C8B-B14F-4D97-AF65-F5344CB8AC3E}">
        <p14:creationId xmlns:p14="http://schemas.microsoft.com/office/powerpoint/2010/main" val="67080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C5A2B-8600-CE3B-A856-17F3B3C53EA8}"/>
              </a:ext>
            </a:extLst>
          </p:cNvPr>
          <p:cNvCxnSpPr>
            <a:cxnSpLocks/>
          </p:cNvCxnSpPr>
          <p:nvPr/>
        </p:nvCxnSpPr>
        <p:spPr>
          <a:xfrm flipH="1">
            <a:off x="414779" y="260817"/>
            <a:ext cx="8417521" cy="0"/>
          </a:xfrm>
          <a:prstGeom prst="line">
            <a:avLst/>
          </a:prstGeom>
          <a:ln w="28575">
            <a:solidFill>
              <a:srgbClr val="304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1">
            <a:extLst>
              <a:ext uri="{FF2B5EF4-FFF2-40B4-BE49-F238E27FC236}">
                <a16:creationId xmlns:a16="http://schemas.microsoft.com/office/drawing/2014/main" id="{AA970B9C-29EB-F0F6-6E13-629F9521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7" y="883920"/>
            <a:ext cx="6729105" cy="4134335"/>
          </a:xfrm>
          <a:prstGeom prst="rect">
            <a:avLst/>
          </a:prstGeom>
        </p:spPr>
      </p:pic>
      <p:sp>
        <p:nvSpPr>
          <p:cNvPr id="3" name="CuadroTexto 3">
            <a:extLst>
              <a:ext uri="{FF2B5EF4-FFF2-40B4-BE49-F238E27FC236}">
                <a16:creationId xmlns:a16="http://schemas.microsoft.com/office/drawing/2014/main" id="{6074E237-C6D4-1C9F-3EB6-D9381CCD2DD9}"/>
              </a:ext>
            </a:extLst>
          </p:cNvPr>
          <p:cNvSpPr txBox="1"/>
          <p:nvPr/>
        </p:nvSpPr>
        <p:spPr>
          <a:xfrm>
            <a:off x="-57134" y="187649"/>
            <a:ext cx="8889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3100" kern="1200" dirty="0">
                <a:solidFill>
                  <a:srgbClr val="304B72"/>
                </a:solidFill>
                <a:latin typeface="Avenir Book" panose="02000503020000020003" pitchFamily="2" charset="0"/>
                <a:ea typeface="+mn-ea"/>
                <a:cs typeface="+mn-cs"/>
              </a:rPr>
              <a:t>Métodos Variacionales (3DVAR)</a:t>
            </a:r>
          </a:p>
        </p:txBody>
      </p:sp>
    </p:spTree>
    <p:extLst>
      <p:ext uri="{BB962C8B-B14F-4D97-AF65-F5344CB8AC3E}">
        <p14:creationId xmlns:p14="http://schemas.microsoft.com/office/powerpoint/2010/main" val="25509124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41500</TotalTime>
  <Words>1974</Words>
  <Application>Microsoft Macintosh PowerPoint</Application>
  <PresentationFormat>On-screen Show (16:9)</PresentationFormat>
  <Paragraphs>272</Paragraphs>
  <Slides>35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Avenir Book</vt:lpstr>
      <vt:lpstr>Cambria Math</vt:lpstr>
      <vt:lpstr>Consolas</vt:lpstr>
      <vt:lpstr>Menlo</vt:lpstr>
      <vt:lpstr>Nunito</vt:lpstr>
      <vt:lpstr>Simple Light</vt:lpstr>
      <vt:lpstr>PowerPoint Presentation</vt:lpstr>
      <vt:lpstr>Cronograma </vt:lpstr>
      <vt:lpstr>PowerPoint Presentation</vt:lpstr>
      <vt:lpstr>PowerPoint Presentation</vt:lpstr>
      <vt:lpstr>Noticias</vt:lpstr>
      <vt:lpstr>Flujo de las componentes del modelo WRF</vt:lpstr>
      <vt:lpstr>Vilhem Bjerkness– (1904) </vt:lpstr>
      <vt:lpstr>PowerPoint Presentation</vt:lpstr>
      <vt:lpstr>PowerPoint Presentation</vt:lpstr>
      <vt:lpstr>PowerPoint Presentation</vt:lpstr>
      <vt:lpstr>PowerPoint Presentation</vt:lpstr>
      <vt:lpstr>Reanalysis – Definition </vt:lpstr>
      <vt:lpstr>GRIB Data </vt:lpstr>
      <vt:lpstr>Global Forecast System (GFS)  Nos gusta mucho </vt:lpstr>
      <vt:lpstr> ¿Evaluación ? Global Forecast System (GFS)</vt:lpstr>
      <vt:lpstr>PowerPoint Presentation</vt:lpstr>
      <vt:lpstr>PowerPoint Presentation</vt:lpstr>
      <vt:lpstr>PowerPoint Presentation</vt:lpstr>
      <vt:lpstr>Global Forecast System (GFS)-Historical</vt:lpstr>
      <vt:lpstr>The Final global tropospheric analyses (FNL)</vt:lpstr>
      <vt:lpstr>PowerPoint Presentation</vt:lpstr>
      <vt:lpstr>Scripts de descarga (Python, CSH)</vt:lpstr>
      <vt:lpstr>North American Mesoscale (NAM)</vt:lpstr>
      <vt:lpstr>PowerPoint Presentation</vt:lpstr>
      <vt:lpstr>PowerPoint Presentation</vt:lpstr>
      <vt:lpstr>PowerPoint Presentation</vt:lpstr>
      <vt:lpstr>PowerPoint Presentation</vt:lpstr>
      <vt:lpstr>CESM Global Bias-Corrected CMIP5 (Intermediate)</vt:lpstr>
      <vt:lpstr>CESM Global Bias-Corrected Documentación</vt:lpstr>
      <vt:lpstr>CESM Global Bias-Corrected Documentation</vt:lpstr>
      <vt:lpstr>PowerPoint Presentation</vt:lpstr>
      <vt:lpstr>PowerPoint Presentation</vt:lpstr>
      <vt:lpstr>PowerPoint Presentation</vt:lpstr>
      <vt:lpstr>https://www.nature.com/articles/s41597-021-01079-3</vt:lpstr>
      <vt:lpstr>path_binarios: /opt/WRF/ARW/BIN path_geog: /opt/WRF/WPS_GEOG  " OUTPUT FROM WRF V4.1.5 MODEL” "OUTPUT FROM GEOGRID V4.2"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mauricio zapata henao</cp:lastModifiedBy>
  <cp:revision>26</cp:revision>
  <dcterms:modified xsi:type="dcterms:W3CDTF">2023-12-11T22:39:02Z</dcterms:modified>
</cp:coreProperties>
</file>